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5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6588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03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68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5153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0256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3451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305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213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8392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840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94946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BC3DF-F3D7-46F5-99E5-A4EE8FC08FFC}" type="datetimeFigureOut">
              <a:rPr lang="cs-CZ" smtClean="0"/>
              <a:t>12.3.2017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74809-511D-4FC4-AB06-FF1A5B595C8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520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23850" y="1881406"/>
            <a:ext cx="84963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Sledování obrázků – zkouška postřehu</a:t>
            </a:r>
            <a:endParaRPr lang="cs-CZ" sz="6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72456" y="115888"/>
            <a:ext cx="89640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Elixír do škol</a:t>
            </a:r>
            <a:endParaRPr lang="cs-CZ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144463" y="5589240"/>
            <a:ext cx="88201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reichl@panska.cz, </a:t>
            </a:r>
            <a:r>
              <a:rPr lang="cs-CZ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www.jreichl.com</a:t>
            </a:r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179388" y="6237312"/>
            <a:ext cx="87852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© Jaroslav </a:t>
            </a:r>
            <a:r>
              <a:rPr lang="cs-CZ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Reichl, SPŠST </a:t>
            </a:r>
            <a:r>
              <a:rPr lang="cs-CZ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Panská, Praha</a:t>
            </a:r>
            <a:endParaRPr lang="cs-CZ" sz="2800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74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5123" name="Picture 3" descr="C:\Dokumenty\Obrázky\Sbírka příkladů\Optika_rozdily\obr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86102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07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kumenty\Obrázky\Sbírka příkladů\Optika_rozdily\obr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64704"/>
            <a:ext cx="8861021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sp>
        <p:nvSpPr>
          <p:cNvPr id="2" name="Ovál 1"/>
          <p:cNvSpPr/>
          <p:nvPr/>
        </p:nvSpPr>
        <p:spPr>
          <a:xfrm>
            <a:off x="7524328" y="2852936"/>
            <a:ext cx="1008112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vál 7"/>
          <p:cNvSpPr/>
          <p:nvPr/>
        </p:nvSpPr>
        <p:spPr>
          <a:xfrm>
            <a:off x="4572000" y="548680"/>
            <a:ext cx="1008112" cy="100811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vál 8"/>
          <p:cNvSpPr/>
          <p:nvPr/>
        </p:nvSpPr>
        <p:spPr>
          <a:xfrm>
            <a:off x="5364088" y="4797152"/>
            <a:ext cx="1008112" cy="1008112"/>
          </a:xfrm>
          <a:prstGeom prst="ellipse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17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6146" name="Picture 2" descr="C:\Dokumenty\Obrázky\Sbírka příkladů\Optika_rozdily\obr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90913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83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pic>
        <p:nvPicPr>
          <p:cNvPr id="7" name="Picture 2" descr="C:\Dokumenty\Obrázky\Sbírka příkladů\Optika_rozdily\obr_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90913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ál 7"/>
          <p:cNvSpPr/>
          <p:nvPr/>
        </p:nvSpPr>
        <p:spPr>
          <a:xfrm>
            <a:off x="1331640" y="908720"/>
            <a:ext cx="1656184" cy="165618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vál 4"/>
          <p:cNvSpPr/>
          <p:nvPr/>
        </p:nvSpPr>
        <p:spPr>
          <a:xfrm>
            <a:off x="40477" y="2519743"/>
            <a:ext cx="828092" cy="8280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58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7170" name="Picture 2" descr="C:\Dokumenty\Obrázky\Sbírka příkladů\Optika_rozdily\obr_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93043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59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kumenty\Obrázky\Sbírka příkladů\Optika_rozdily\obr_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8930436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sp>
        <p:nvSpPr>
          <p:cNvPr id="8" name="Ovál 7"/>
          <p:cNvSpPr/>
          <p:nvPr/>
        </p:nvSpPr>
        <p:spPr>
          <a:xfrm>
            <a:off x="6084168" y="3717032"/>
            <a:ext cx="720080" cy="7200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471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Kolik obličejů je zobrazeno na obrázku?</a:t>
            </a:r>
          </a:p>
        </p:txBody>
      </p:sp>
      <p:pic>
        <p:nvPicPr>
          <p:cNvPr id="8194" name="Picture 2" descr="C:\Dokumenty\Obrázky\Sbírka příkladů\Optika_rozdily\optika_pozornost_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678" y="775690"/>
            <a:ext cx="3656644" cy="580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11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Kolik obličejů je zobrazeno na obrázku?</a:t>
            </a:r>
          </a:p>
        </p:txBody>
      </p:sp>
      <p:pic>
        <p:nvPicPr>
          <p:cNvPr id="9218" name="Picture 2" descr="C:\Dokumenty\Obrázky\Sbírka příkladů\Optika_rozdily\optika_pozornost_0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832" y="764704"/>
            <a:ext cx="4876335" cy="5795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66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plameňáky baletku?</a:t>
            </a:r>
          </a:p>
        </p:txBody>
      </p:sp>
      <p:pic>
        <p:nvPicPr>
          <p:cNvPr id="10242" name="Picture 2" descr="C:\Dokumenty\Obrázky\Sbírka příkladů\Optika_rozdily\optika_pozornost_0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17" y="716463"/>
            <a:ext cx="5943766" cy="595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7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plameňáky baletku?</a:t>
            </a:r>
          </a:p>
        </p:txBody>
      </p:sp>
      <p:pic>
        <p:nvPicPr>
          <p:cNvPr id="11266" name="Picture 2" descr="C:\Dokumenty\Obrázky\Sbírka příkladů\Optika_rozdily\optika_pozornost_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366" y="764704"/>
            <a:ext cx="5949268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375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1026" name="Picture 2" descr="C:\Dokumenty\Obrázky\Sbírka příkladů\Optika_rozdily\obr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6241"/>
            <a:ext cx="8697117" cy="494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49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sovu?</a:t>
            </a:r>
          </a:p>
        </p:txBody>
      </p:sp>
      <p:pic>
        <p:nvPicPr>
          <p:cNvPr id="12290" name="Picture 2" descr="C:\Dokumenty\Obrázky\Sbírka příkladů\Optika_rozdily\optika_pozornost_0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153" y="692696"/>
            <a:ext cx="5785693" cy="5994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104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sovu?</a:t>
            </a:r>
          </a:p>
        </p:txBody>
      </p:sp>
      <p:pic>
        <p:nvPicPr>
          <p:cNvPr id="13314" name="Picture 2" descr="C:\Dokumenty\Obrázky\Sbírka příkladů\Optika_rozdily\optika_pozornost_0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227" y="665402"/>
            <a:ext cx="5807546" cy="6010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2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písmeno T?</a:t>
            </a:r>
          </a:p>
        </p:txBody>
      </p:sp>
      <p:pic>
        <p:nvPicPr>
          <p:cNvPr id="14338" name="Picture 2" descr="C:\Dokumenty\Obrázky\Sbírka příkladů\Optika_rozdily\optika_pozornost_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035" y="764704"/>
            <a:ext cx="7461929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80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písmeno T?</a:t>
            </a:r>
          </a:p>
        </p:txBody>
      </p:sp>
      <p:pic>
        <p:nvPicPr>
          <p:cNvPr id="15362" name="Picture 2" descr="C:\Dokumenty\Obrázky\Sbírka příkladů\Optika_rozdily\optika_pozornost_0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191" y="692696"/>
            <a:ext cx="7609617" cy="6023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2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psy pandu?</a:t>
            </a:r>
          </a:p>
        </p:txBody>
      </p:sp>
      <p:pic>
        <p:nvPicPr>
          <p:cNvPr id="16386" name="Picture 2" descr="C:\Dokumenty\Obrázky\Sbírka příkladů\Optika_rozdily\optika_pozornost_0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28700"/>
            <a:ext cx="7920880" cy="594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72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psy pandu?</a:t>
            </a:r>
          </a:p>
        </p:txBody>
      </p:sp>
      <p:pic>
        <p:nvPicPr>
          <p:cNvPr id="17410" name="Picture 2" descr="C:\Dokumenty\Obrázky\Sbírka příkladů\Optika_rozdily\optika_pozornost_0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7" y="720080"/>
            <a:ext cx="8028385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1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psy babičku?</a:t>
            </a:r>
          </a:p>
        </p:txBody>
      </p:sp>
      <p:pic>
        <p:nvPicPr>
          <p:cNvPr id="18434" name="Picture 2" descr="C:\Dokumenty\Obrázky\Sbírka příkladů\Optika_rozdily\optika_pozornost_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64" y="845502"/>
            <a:ext cx="7848872" cy="5895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87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psy babičku?</a:t>
            </a:r>
          </a:p>
        </p:txBody>
      </p:sp>
      <p:pic>
        <p:nvPicPr>
          <p:cNvPr id="19458" name="Picture 2" descr="C:\Dokumenty\Obrázky\Sbírka příkladů\Optika_rozdily\optika_pozornost_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43" y="764704"/>
            <a:ext cx="776471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461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pandami psa?</a:t>
            </a:r>
          </a:p>
        </p:txBody>
      </p:sp>
      <p:pic>
        <p:nvPicPr>
          <p:cNvPr id="20482" name="Picture 2" descr="C:\Dokumenty\Obrázky\Sbírka příkladů\Optika_rozdily\optika_pozornost_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16" y="789384"/>
            <a:ext cx="7839968" cy="587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0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pandami psa?</a:t>
            </a:r>
          </a:p>
        </p:txBody>
      </p:sp>
      <p:pic>
        <p:nvPicPr>
          <p:cNvPr id="21506" name="Picture 2" descr="C:\Dokumenty\Obrázky\Sbírka příkladů\Optika_rozdily\optika_pozornost_0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716" y="764704"/>
            <a:ext cx="7888568" cy="59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82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pic>
        <p:nvPicPr>
          <p:cNvPr id="1026" name="Picture 2" descr="C:\Dokumenty\Obrázky\Sbírka příkladů\Optika_rozdily\obr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6241"/>
            <a:ext cx="8697117" cy="4943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ál 1"/>
          <p:cNvSpPr/>
          <p:nvPr/>
        </p:nvSpPr>
        <p:spPr>
          <a:xfrm>
            <a:off x="7596336" y="5445224"/>
            <a:ext cx="720080" cy="7200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637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pilulkami pandu?</a:t>
            </a:r>
          </a:p>
        </p:txBody>
      </p:sp>
      <p:pic>
        <p:nvPicPr>
          <p:cNvPr id="22530" name="Picture 2" descr="C:\Dokumenty\Obrázky\Sbírka příkladů\Optika_rozdily\optika_pozornost_0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737321"/>
            <a:ext cx="7992888" cy="600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52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pilulkami pandu?</a:t>
            </a:r>
          </a:p>
        </p:txBody>
      </p:sp>
      <p:pic>
        <p:nvPicPr>
          <p:cNvPr id="23554" name="Picture 2" descr="C:\Dokumenty\Obrázky\Sbírka příkladů\Optika_rozdily\optika_pozornost_0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9" y="692696"/>
            <a:ext cx="8115301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44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písmeno C?</a:t>
            </a:r>
          </a:p>
        </p:txBody>
      </p:sp>
      <p:pic>
        <p:nvPicPr>
          <p:cNvPr id="24578" name="Picture 2" descr="C:\Dokumenty\Obrázky\Sbírka příkladů\Optika_rozdily\optika_pozornost_0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54" y="764704"/>
            <a:ext cx="7881092" cy="591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70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písmeno C?</a:t>
            </a:r>
          </a:p>
        </p:txBody>
      </p:sp>
      <p:pic>
        <p:nvPicPr>
          <p:cNvPr id="25602" name="Picture 2" descr="C:\Dokumenty\Obrázky\Sbírka příkladů\Optika_rozdily\optika_pozornost_0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62" y="735699"/>
            <a:ext cx="7884876" cy="591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9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čtyřlístek?</a:t>
            </a:r>
          </a:p>
        </p:txBody>
      </p:sp>
      <p:pic>
        <p:nvPicPr>
          <p:cNvPr id="26626" name="Picture 2" descr="C:\Dokumenty\Obrázky\Sbírka příkladů\Optika_rozdily\optika_pozornost_1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646200"/>
            <a:ext cx="6120679" cy="61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42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kumenty\Obrázky\Sbírka příkladů\Optika_rozdily\optika_pozornost_1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668" y="678705"/>
            <a:ext cx="6062663" cy="606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čtyřlístek?</a:t>
            </a:r>
          </a:p>
        </p:txBody>
      </p:sp>
    </p:spTree>
    <p:extLst>
      <p:ext uri="{BB962C8B-B14F-4D97-AF65-F5344CB8AC3E}">
        <p14:creationId xmlns:p14="http://schemas.microsoft.com/office/powerpoint/2010/main" val="1388879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sněhuláky pandu?</a:t>
            </a:r>
          </a:p>
        </p:txBody>
      </p:sp>
      <p:pic>
        <p:nvPicPr>
          <p:cNvPr id="28674" name="Picture 2" descr="C:\Dokumenty\Obrázky\Sbírka příkladů\Optika_rozdily\optika_pozornost_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648371"/>
            <a:ext cx="6120679" cy="61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51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sněhuláky pandu?</a:t>
            </a:r>
          </a:p>
        </p:txBody>
      </p:sp>
      <p:pic>
        <p:nvPicPr>
          <p:cNvPr id="29698" name="Picture 2" descr="C:\Dokumenty\Obrázky\Sbírka příkladů\Optika_rozdily\optika_pozornost_1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732" y="620688"/>
            <a:ext cx="6140536" cy="614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76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sovami kočku?</a:t>
            </a:r>
          </a:p>
        </p:txBody>
      </p:sp>
      <p:pic>
        <p:nvPicPr>
          <p:cNvPr id="30722" name="Picture 2" descr="C:\Dokumenty\Obrázky\Sbírka příkladů\Optika_rozdily\optika_pozornost_1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218" y="620688"/>
            <a:ext cx="6127563" cy="612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28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mezi sovami kočku?</a:t>
            </a:r>
          </a:p>
        </p:txBody>
      </p:sp>
      <p:pic>
        <p:nvPicPr>
          <p:cNvPr id="31746" name="Picture 2" descr="C:\Dokumenty\Obrázky\Sbírka příkladů\Optika_rozdily\optika_pozornost_1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620688"/>
            <a:ext cx="6120680" cy="612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4382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2050" name="Picture 2" descr="C:\Dokumenty\Obrázky\Sbírka příkladů\Optika_rozdily\obr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6241"/>
            <a:ext cx="8667011" cy="515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66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pandu?</a:t>
            </a:r>
          </a:p>
        </p:txBody>
      </p:sp>
      <p:pic>
        <p:nvPicPr>
          <p:cNvPr id="32770" name="Picture 2" descr="C:\Dokumenty\Obrázky\Sbírka příkladů\Optika_rozdily\optika_pozornost_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07843"/>
            <a:ext cx="619268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92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pandu?</a:t>
            </a:r>
          </a:p>
        </p:txBody>
      </p:sp>
      <p:pic>
        <p:nvPicPr>
          <p:cNvPr id="33794" name="Picture 2" descr="C:\Dokumenty\Obrázky\Sbírka příkladů\Optika_rozdily\optika_pozornost_1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619268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01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pandu?</a:t>
            </a:r>
          </a:p>
        </p:txBody>
      </p:sp>
      <p:pic>
        <p:nvPicPr>
          <p:cNvPr id="34818" name="Picture 2" descr="C:\Dokumenty\Obrázky\Sbírka příkladů\Optika_rozdily\optika_pozornost_1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9"/>
            <a:ext cx="6192687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91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pandu?</a:t>
            </a:r>
          </a:p>
        </p:txBody>
      </p:sp>
      <p:pic>
        <p:nvPicPr>
          <p:cNvPr id="35842" name="Picture 2" descr="C:\Dokumenty\Obrázky\Sbírka příkladů\Optika_rozdily\optika_pozornost_1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634013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95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kočku?</a:t>
            </a:r>
          </a:p>
        </p:txBody>
      </p:sp>
      <p:pic>
        <p:nvPicPr>
          <p:cNvPr id="36866" name="Picture 2" descr="C:\Dokumenty\Obrázky\Sbírka příkladů\Optika_rozdily\optika_pozornost_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623339"/>
            <a:ext cx="4464496" cy="61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66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Najdete na obrázku kočku?</a:t>
            </a:r>
          </a:p>
        </p:txBody>
      </p:sp>
      <p:pic>
        <p:nvPicPr>
          <p:cNvPr id="37890" name="Picture 2" descr="C:\Dokumenty\Obrázky\Sbírka příkladů\Optika_rozdily\optika_pozornost_1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38" y="599110"/>
            <a:ext cx="4467324" cy="61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96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Co lze nalézt ve zdi?</a:t>
            </a:r>
          </a:p>
        </p:txBody>
      </p:sp>
      <p:pic>
        <p:nvPicPr>
          <p:cNvPr id="38914" name="Picture 2" descr="C:\Dokumenty\Obrázky\Sbírka příkladů\Optika_rozdily\optika_pozornost_1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46200"/>
            <a:ext cx="5616623" cy="613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623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Co lze nalézt ve zdi?</a:t>
            </a:r>
          </a:p>
        </p:txBody>
      </p:sp>
      <p:pic>
        <p:nvPicPr>
          <p:cNvPr id="39938" name="Picture 2" descr="C:\Dokumenty\Obrázky\Sbírka příkladů\Optika_rozdily\optika_pozornost_1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694" y="646200"/>
            <a:ext cx="5614612" cy="613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78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Kde je ukryt mobilní telefon?</a:t>
            </a:r>
          </a:p>
        </p:txBody>
      </p:sp>
      <p:pic>
        <p:nvPicPr>
          <p:cNvPr id="40962" name="Picture 2" descr="C:\Dokumenty\Obrázky\Sbírka příkladů\Optika_rozdily\optika_pozornost_18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08765"/>
            <a:ext cx="8208911" cy="616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48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Kde je ukryt mobilní telefon?</a:t>
            </a:r>
          </a:p>
        </p:txBody>
      </p:sp>
      <p:pic>
        <p:nvPicPr>
          <p:cNvPr id="41986" name="Picture 2" descr="C:\Dokumenty\Obrázky\Sbírka příkladů\Optika_rozdily\optika_pozornost_1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06163"/>
            <a:ext cx="8208912" cy="6168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495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kumenty\Obrázky\Sbírka příkladů\Optika_rozdily\obr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6241"/>
            <a:ext cx="8667011" cy="515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sp>
        <p:nvSpPr>
          <p:cNvPr id="2" name="Ovál 1"/>
          <p:cNvSpPr/>
          <p:nvPr/>
        </p:nvSpPr>
        <p:spPr>
          <a:xfrm>
            <a:off x="7164288" y="4149079"/>
            <a:ext cx="1898259" cy="189825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040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Kde je ukryt klíč?</a:t>
            </a:r>
          </a:p>
        </p:txBody>
      </p:sp>
      <p:pic>
        <p:nvPicPr>
          <p:cNvPr id="43010" name="Picture 2" descr="C:\Dokumenty\Obrázky\Sbírka příkladů\Optika_rozdily\optika_pozornost_1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8" y="619929"/>
            <a:ext cx="7416823" cy="616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75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1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Kde je ukryt klíč?</a:t>
            </a:r>
          </a:p>
        </p:txBody>
      </p:sp>
      <p:pic>
        <p:nvPicPr>
          <p:cNvPr id="44034" name="Picture 2" descr="C:\Dokumenty\Obrázky\Sbírka příkladů\Optika_rozdily\optika_pozornost_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391" y="646200"/>
            <a:ext cx="5281218" cy="612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79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3074" name="Picture 2" descr="C:\Dokumenty\Obrázky\Sbírka příkladů\Optika_rozdily\obr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908720"/>
            <a:ext cx="888172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50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pic>
        <p:nvPicPr>
          <p:cNvPr id="6" name="Picture 2" descr="C:\Dokumenty\Obrázky\Sbírka příkladů\Optika_rozdily\obr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908720"/>
            <a:ext cx="888172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ál 1"/>
          <p:cNvSpPr/>
          <p:nvPr/>
        </p:nvSpPr>
        <p:spPr>
          <a:xfrm>
            <a:off x="4716016" y="2924944"/>
            <a:ext cx="1898259" cy="189825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724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Najděte rozdíl mezi oběma obrázky.</a:t>
            </a:r>
          </a:p>
        </p:txBody>
      </p:sp>
      <p:pic>
        <p:nvPicPr>
          <p:cNvPr id="4098" name="Picture 2" descr="C:\Dokumenty\Obrázky\Sbírka příkladů\Optika_rozdily\obr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836712"/>
            <a:ext cx="892693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92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kumenty\Obrázky\Sbírka příkladů\Optika_rozdily\obr_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836712"/>
            <a:ext cx="892693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107504" y="116632"/>
            <a:ext cx="892899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>
                <a:latin typeface="Arial" pitchFamily="34" charset="0"/>
                <a:cs typeface="Arial" pitchFamily="34" charset="0"/>
              </a:rPr>
              <a:t>Našli jste? Čím se obrázky liší?</a:t>
            </a:r>
          </a:p>
        </p:txBody>
      </p:sp>
      <p:sp>
        <p:nvSpPr>
          <p:cNvPr id="2" name="Ovál 1"/>
          <p:cNvSpPr/>
          <p:nvPr/>
        </p:nvSpPr>
        <p:spPr>
          <a:xfrm>
            <a:off x="7164288" y="4869160"/>
            <a:ext cx="1538219" cy="153821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04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337</Words>
  <Application>Microsoft Office PowerPoint</Application>
  <PresentationFormat>Předvádění na obrazovce (4:3)</PresentationFormat>
  <Paragraphs>54</Paragraphs>
  <Slides>51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51</vt:i4>
      </vt:variant>
    </vt:vector>
  </HeadingPairs>
  <TitlesOfParts>
    <vt:vector size="52" baseType="lpstr">
      <vt:lpstr>Motiv systému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reichl</dc:creator>
  <cp:lastModifiedBy>reichl</cp:lastModifiedBy>
  <cp:revision>10</cp:revision>
  <dcterms:created xsi:type="dcterms:W3CDTF">2017-03-04T19:39:56Z</dcterms:created>
  <dcterms:modified xsi:type="dcterms:W3CDTF">2017-03-12T09:37:48Z</dcterms:modified>
</cp:coreProperties>
</file>