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74" r:id="rId3"/>
    <p:sldId id="375" r:id="rId4"/>
    <p:sldId id="376" r:id="rId5"/>
    <p:sldId id="260" r:id="rId6"/>
    <p:sldId id="322" r:id="rId7"/>
    <p:sldId id="323" r:id="rId8"/>
    <p:sldId id="368" r:id="rId9"/>
    <p:sldId id="329" r:id="rId10"/>
    <p:sldId id="325" r:id="rId11"/>
    <p:sldId id="326" r:id="rId12"/>
    <p:sldId id="328" r:id="rId13"/>
    <p:sldId id="327" r:id="rId14"/>
    <p:sldId id="345" r:id="rId15"/>
    <p:sldId id="369" r:id="rId16"/>
    <p:sldId id="370" r:id="rId17"/>
    <p:sldId id="373" r:id="rId18"/>
    <p:sldId id="331" r:id="rId19"/>
    <p:sldId id="346" r:id="rId20"/>
    <p:sldId id="348" r:id="rId21"/>
    <p:sldId id="347" r:id="rId22"/>
    <p:sldId id="349" r:id="rId23"/>
    <p:sldId id="350" r:id="rId24"/>
    <p:sldId id="351" r:id="rId25"/>
    <p:sldId id="352" r:id="rId26"/>
    <p:sldId id="353" r:id="rId27"/>
    <p:sldId id="356" r:id="rId28"/>
    <p:sldId id="354" r:id="rId29"/>
    <p:sldId id="357" r:id="rId30"/>
    <p:sldId id="358" r:id="rId31"/>
    <p:sldId id="359" r:id="rId32"/>
    <p:sldId id="377" r:id="rId33"/>
    <p:sldId id="371" r:id="rId34"/>
    <p:sldId id="355" r:id="rId35"/>
    <p:sldId id="372" r:id="rId36"/>
    <p:sldId id="362" r:id="rId37"/>
    <p:sldId id="364" r:id="rId38"/>
    <p:sldId id="366" r:id="rId39"/>
    <p:sldId id="367" r:id="rId40"/>
    <p:sldId id="258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7434"/>
    <a:srgbClr val="66FF33"/>
    <a:srgbClr val="996633"/>
    <a:srgbClr val="CC9900"/>
    <a:srgbClr val="FF0000"/>
    <a:srgbClr val="C5F5FF"/>
    <a:srgbClr val="FFEA8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4836" autoAdjust="0"/>
  </p:normalViewPr>
  <p:slideViewPr>
    <p:cSldViewPr>
      <p:cViewPr varScale="1">
        <p:scale>
          <a:sx n="109" d="100"/>
          <a:sy n="109" d="100"/>
        </p:scale>
        <p:origin x="17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4A8A05-B717-42A3-BA46-62B2145ED1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593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50FB04F-0709-4C32-ACA2-860DE9731C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50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B9D89-4011-4BA2-9519-A89185E952B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84E7E-5228-4B37-B6ED-A28AB6DB7F51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93D88-BB5D-4F2F-A25A-4F01E6CFE34D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ACA7E-EE47-4CF6-9308-18D5845FB612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1E620-8AF5-4DC6-A36F-502094CC81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206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674AF-7198-4F1A-9141-A39E4241EF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16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FCFD-BEC7-4D5E-AEC0-2A23D37521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09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444A-6E06-43C6-8642-64E8990442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D38CF-5BBD-4D8F-9080-B402601779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69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CC93-6592-418E-A022-C5AAD2508B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99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B679E-60CA-4493-A313-493E74DD55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18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531C9-7100-4A8F-B61E-99E735F39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8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ABF2-05C0-4C78-88FF-8786B2B909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884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993F3-B6F1-413D-B9C6-84361F178E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30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1C37-2E13-4580-A496-17B7043FF3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5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0A6611-6D94-4710-9444-C663343332F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wmf"/><Relationship Id="rId7" Type="http://schemas.openxmlformats.org/officeDocument/2006/relationships/image" Target="../media/image30.jp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1873856"/>
            <a:ext cx="87852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CERN 2024</a:t>
            </a:r>
          </a:p>
          <a:p>
            <a:pPr algn="ctr">
              <a:spcBef>
                <a:spcPct val="50000"/>
              </a:spcBef>
            </a:pPr>
            <a:r>
              <a:rPr lang="cs-CZ" altLang="cs-CZ" dirty="0">
                <a:solidFill>
                  <a:srgbClr val="FF0000"/>
                </a:solidFill>
                <a:latin typeface="+mj-lt"/>
              </a:rPr>
              <a:t>základní informace předtím, než vyrazíme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6237288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© Jaroslav Reichl, SPŠST Panská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46350" y="0"/>
            <a:ext cx="6597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vlastnosti atomového jádra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1925" y="638175"/>
            <a:ext cx="8785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vlastnosti atomového jádra: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kladně nabité;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rozměr jádra               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(rozměr atomu               );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                             ;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obsahuje protony a neutrony;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drží pohromadě vlivem jaderných sil.</a:t>
            </a:r>
          </a:p>
        </p:txBody>
      </p:sp>
      <p:graphicFrame>
        <p:nvGraphicFramePr>
          <p:cNvPr id="901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02963"/>
              </p:ext>
            </p:extLst>
          </p:nvPr>
        </p:nvGraphicFramePr>
        <p:xfrm>
          <a:off x="2306638" y="1493785"/>
          <a:ext cx="1365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15640" progId="Equation.DSMT4">
                  <p:embed/>
                </p:oleObj>
              </mc:Choice>
              <mc:Fallback>
                <p:oleObj name="Equation" r:id="rId3" imgW="545760" imgH="2156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1493785"/>
                        <a:ext cx="1365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375033"/>
              </p:ext>
            </p:extLst>
          </p:nvPr>
        </p:nvGraphicFramePr>
        <p:xfrm>
          <a:off x="2576680" y="1943835"/>
          <a:ext cx="1365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15640" progId="Equation.DSMT4">
                  <p:embed/>
                </p:oleObj>
              </mc:Choice>
              <mc:Fallback>
                <p:oleObj name="Equation" r:id="rId5" imgW="545760" imgH="2156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680" y="1943835"/>
                        <a:ext cx="1365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52" name="Picture 40" descr="Rutherford - závislost N na fí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34" y="620713"/>
            <a:ext cx="4558716" cy="28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15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74092"/>
              </p:ext>
            </p:extLst>
          </p:nvPr>
        </p:nvGraphicFramePr>
        <p:xfrm>
          <a:off x="611188" y="2393885"/>
          <a:ext cx="2540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15640" progId="Equation.DSMT4">
                  <p:embed/>
                </p:oleObj>
              </mc:Choice>
              <mc:Fallback>
                <p:oleObj name="Equation" r:id="rId8" imgW="1015920" imgH="2156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93885"/>
                        <a:ext cx="2540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161925" y="5049838"/>
            <a:ext cx="87852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Rozdíl ve velikosti je 5 řádů!!!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Je to málo nebo hodně? Je atom jádrem vyplněn zcela nebo obsahuje spoustu prázdného místa?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Tak si atom šikovně zvětšíme …</a:t>
            </a:r>
          </a:p>
        </p:txBody>
      </p:sp>
      <p:grpSp>
        <p:nvGrpSpPr>
          <p:cNvPr id="90162" name="Group 50"/>
          <p:cNvGrpSpPr>
            <a:grpSpLocks/>
          </p:cNvGrpSpPr>
          <p:nvPr/>
        </p:nvGrpSpPr>
        <p:grpSpPr bwMode="auto">
          <a:xfrm>
            <a:off x="3716338" y="1852613"/>
            <a:ext cx="676275" cy="3151187"/>
            <a:chOff x="2341" y="1167"/>
            <a:chExt cx="426" cy="1985"/>
          </a:xfrm>
        </p:grpSpPr>
        <p:sp>
          <p:nvSpPr>
            <p:cNvPr id="90158" name="Line 46"/>
            <p:cNvSpPr>
              <a:spLocks noChangeShapeType="1"/>
            </p:cNvSpPr>
            <p:nvPr/>
          </p:nvSpPr>
          <p:spPr bwMode="auto">
            <a:xfrm>
              <a:off x="2767" y="1167"/>
              <a:ext cx="0" cy="1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90159" name="Line 47"/>
            <p:cNvSpPr>
              <a:spLocks noChangeShapeType="1"/>
            </p:cNvSpPr>
            <p:nvPr/>
          </p:nvSpPr>
          <p:spPr bwMode="auto">
            <a:xfrm>
              <a:off x="2341" y="1167"/>
              <a:ext cx="4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</p:grp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3986213" y="2259013"/>
            <a:ext cx="134937" cy="2744787"/>
            <a:chOff x="2511" y="1423"/>
            <a:chExt cx="85" cy="1729"/>
          </a:xfrm>
        </p:grpSpPr>
        <p:sp>
          <p:nvSpPr>
            <p:cNvPr id="90160" name="Line 48"/>
            <p:cNvSpPr>
              <a:spLocks noChangeShapeType="1"/>
            </p:cNvSpPr>
            <p:nvPr/>
          </p:nvSpPr>
          <p:spPr bwMode="auto">
            <a:xfrm>
              <a:off x="2596" y="1423"/>
              <a:ext cx="0" cy="17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>
              <a:off x="2511" y="1423"/>
              <a:ext cx="8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0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0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0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uiExpand="1" build="p"/>
      <p:bldP spid="9015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546350" y="0"/>
            <a:ext cx="6597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srovnání velikostí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jádro </a:t>
            </a:r>
            <a:r>
              <a:rPr lang="cs-CZ" altLang="cs-CZ" dirty="0">
                <a:latin typeface="+mn-lt"/>
                <a:sym typeface="Wingdings" pitchFamily="2" charset="2"/>
              </a:rPr>
              <a:t>~ korunová mince, jejíž poloměr je přibližně 1 cm;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  <a:sym typeface="Wingdings" pitchFamily="2" charset="2"/>
              </a:rPr>
              <a:t>atom ~ 100000krát větší, tj. kruh s poloměrem 1 km.</a:t>
            </a:r>
          </a:p>
        </p:txBody>
      </p:sp>
      <p:pic>
        <p:nvPicPr>
          <p:cNvPr id="93198" name="Picture 14" descr="Koru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DC7"/>
              </a:clrFrom>
              <a:clrTo>
                <a:srgbClr val="CCCD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0" y="436987"/>
            <a:ext cx="942975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M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22413"/>
            <a:ext cx="82629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další model atomu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altLang="cs-CZ" b="1" u="sng">
                <a:latin typeface="+mn-lt"/>
              </a:rPr>
              <a:t>Rutherfordův (planetární) model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96863" y="1177925"/>
            <a:ext cx="3916362" cy="3916363"/>
          </a:xfrm>
          <a:prstGeom prst="ellipse">
            <a:avLst/>
          </a:prstGeom>
          <a:solidFill>
            <a:srgbClr val="C5F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7286" name="AutoShape 6" descr="Pergamen"/>
          <p:cNvSpPr>
            <a:spLocks noChangeArrowheads="1"/>
          </p:cNvSpPr>
          <p:nvPr/>
        </p:nvSpPr>
        <p:spPr bwMode="auto">
          <a:xfrm>
            <a:off x="206376" y="5815013"/>
            <a:ext cx="2048668" cy="461665"/>
          </a:xfrm>
          <a:prstGeom prst="wedgeRectCallout">
            <a:avLst>
              <a:gd name="adj1" fmla="val -6391"/>
              <a:gd name="adj2" fmla="val -38045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Atomový obal</a:t>
            </a:r>
          </a:p>
        </p:txBody>
      </p:sp>
      <p:pic>
        <p:nvPicPr>
          <p:cNvPr id="97296" name="Picture 16" descr="Částice alf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798763"/>
            <a:ext cx="72072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8" name="Oval 18"/>
          <p:cNvSpPr>
            <a:spLocks noChangeArrowheads="1"/>
          </p:cNvSpPr>
          <p:nvPr/>
        </p:nvSpPr>
        <p:spPr bwMode="auto">
          <a:xfrm>
            <a:off x="1376363" y="2303463"/>
            <a:ext cx="1755775" cy="1755775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7299" name="Oval 19"/>
          <p:cNvSpPr>
            <a:spLocks noChangeArrowheads="1"/>
          </p:cNvSpPr>
          <p:nvPr/>
        </p:nvSpPr>
        <p:spPr bwMode="auto">
          <a:xfrm>
            <a:off x="835025" y="1762125"/>
            <a:ext cx="2881313" cy="288131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pic>
        <p:nvPicPr>
          <p:cNvPr id="97290" name="Picture 10" descr="Elektr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862138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Elektr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294063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00" name="Picture 20" descr="rutherford_a_gei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133475"/>
            <a:ext cx="4467225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01" name="AutoShape 21" descr="Pergamen"/>
          <p:cNvSpPr>
            <a:spLocks noChangeArrowheads="1"/>
          </p:cNvSpPr>
          <p:nvPr/>
        </p:nvSpPr>
        <p:spPr bwMode="auto">
          <a:xfrm>
            <a:off x="6417875" y="5184774"/>
            <a:ext cx="2654688" cy="461665"/>
          </a:xfrm>
          <a:prstGeom prst="wedgeRectCallout">
            <a:avLst>
              <a:gd name="adj1" fmla="val 29685"/>
              <a:gd name="adj2" fmla="val -23741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Ernest </a:t>
            </a:r>
            <a:r>
              <a:rPr lang="cs-CZ" altLang="cs-CZ" dirty="0" err="1">
                <a:latin typeface="+mn-lt"/>
              </a:rPr>
              <a:t>Rutherford</a:t>
            </a:r>
            <a:endParaRPr lang="cs-CZ" altLang="cs-CZ" dirty="0">
              <a:latin typeface="+mn-lt"/>
            </a:endParaRPr>
          </a:p>
        </p:txBody>
      </p:sp>
      <p:sp>
        <p:nvSpPr>
          <p:cNvPr id="97302" name="AutoShape 22" descr="Pergamen"/>
          <p:cNvSpPr>
            <a:spLocks noChangeArrowheads="1"/>
          </p:cNvSpPr>
          <p:nvPr/>
        </p:nvSpPr>
        <p:spPr bwMode="auto">
          <a:xfrm>
            <a:off x="4230436" y="5184774"/>
            <a:ext cx="1980220" cy="466725"/>
          </a:xfrm>
          <a:prstGeom prst="wedgeRectCallout">
            <a:avLst>
              <a:gd name="adj1" fmla="val -881"/>
              <a:gd name="adj2" fmla="val -27884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Hans Geiger</a:t>
            </a:r>
          </a:p>
        </p:txBody>
      </p:sp>
      <p:sp>
        <p:nvSpPr>
          <p:cNvPr id="97294" name="AutoShape 14" descr="Pergamen"/>
          <p:cNvSpPr>
            <a:spLocks noChangeArrowheads="1"/>
          </p:cNvSpPr>
          <p:nvPr/>
        </p:nvSpPr>
        <p:spPr bwMode="auto">
          <a:xfrm>
            <a:off x="2400457" y="5815012"/>
            <a:ext cx="2204881" cy="461665"/>
          </a:xfrm>
          <a:prstGeom prst="wedgeRectCallout">
            <a:avLst>
              <a:gd name="adj1" fmla="val -49815"/>
              <a:gd name="adj2" fmla="val -54793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Atomové jádro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76E-7 L -0.04011 -0.02868 L -0.07987 -0.04094 L -0.12448 -0.03677 L -0.16146 -0.01642 L -0.19532 0.01225 L -0.21528 0.04509 L -0.23681 0.08811 L -0.24757 0.15772 L -0.24289 0.22756 L -0.22136 0.28492 L -0.19688 0.32793 L -0.16303 0.35661 L -0.10452 0.38529 L -0.04011 0.37511 L 0.00451 0.34435 L 0.03697 0.29718 L 0.05555 0.25832 L 0.06788 0.20282 L 0.06927 0.14338 L 0.0585 0.08811 L 0.03541 0.037 L 0.01527 0.01434 L 4.44444E-6 1.3876E-7 Z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393 L 0.00503 -0.03677 L 0.00347 -0.06337 L -0.00417 -0.09621 L -0.01649 -0.12673 L -0.03958 -0.1494 L -0.06562 -0.16582 L -0.09653 -0.16998 L -0.12101 -0.16582 L -0.14566 -0.1494 L -0.16562 -0.12488 L -0.18264 -0.08372 L -0.18576 -0.04487 L -0.1842 -0.00393 L -0.16562 0.04117 L -0.14115 0.06776 L -0.11962 0.08025 L -0.09184 0.08834 L -0.06719 0.0821 L -0.04253 0.06984 L -0.02101 0.04949 L -0.01181 0.03099 L -0.00417 0.01041 L 0.00347 -0.00393 Z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46350" y="0"/>
            <a:ext cx="6597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Rutherfordův přínos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 err="1">
                <a:latin typeface="+mn-lt"/>
              </a:rPr>
              <a:t>Rutherfordův</a:t>
            </a:r>
            <a:r>
              <a:rPr lang="cs-CZ" altLang="cs-CZ" dirty="0">
                <a:latin typeface="+mn-lt"/>
              </a:rPr>
              <a:t> model je lepší a shoduje se s experimenty více než model Thomsonův; přesto ale není zcela správně;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nabitá částice pohybující se se zrychlením (elektron v atomu) vyzařuje elektromagnetické záření - částice ztrácí část své energie;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po určité době (řádově mikrosekundy) by tak elektron spadl do jádra (pod vlivem elektrostatické síly).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Metoda použitá </a:t>
            </a:r>
            <a:r>
              <a:rPr lang="cs-CZ" altLang="cs-CZ" dirty="0" err="1">
                <a:latin typeface="+mn-lt"/>
              </a:rPr>
              <a:t>Rutherfordem</a:t>
            </a:r>
            <a:r>
              <a:rPr lang="cs-CZ" altLang="cs-CZ" dirty="0">
                <a:latin typeface="+mn-lt"/>
              </a:rPr>
              <a:t> se používá v jaderné a částicové fyzice dodnes:</a:t>
            </a:r>
            <a:endParaRPr lang="cs-CZ" altLang="cs-CZ" dirty="0">
              <a:latin typeface="+mn-lt"/>
              <a:sym typeface="Wingdings" pitchFamily="2" charset="2"/>
            </a:endParaRPr>
          </a:p>
        </p:txBody>
      </p:sp>
      <p:pic>
        <p:nvPicPr>
          <p:cNvPr id="95239" name="Picture 7" descr="Prot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124450"/>
            <a:ext cx="63658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0" name="Picture 8" descr="Neutr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24450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4076700" y="4868863"/>
            <a:ext cx="1123950" cy="13049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2457450" y="5454650"/>
            <a:ext cx="10350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 flipV="1">
            <a:off x="5653088" y="5453063"/>
            <a:ext cx="989012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V="1">
            <a:off x="5292725" y="4284663"/>
            <a:ext cx="404813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3627438" y="4284663"/>
            <a:ext cx="314325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flipH="1">
            <a:off x="3762375" y="6173788"/>
            <a:ext cx="314325" cy="31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5246688" y="6129338"/>
            <a:ext cx="225425" cy="449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3897313" y="4689475"/>
            <a:ext cx="225425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5111750" y="4778375"/>
            <a:ext cx="225425" cy="2254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4032250" y="5994400"/>
            <a:ext cx="225425" cy="225425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5067300" y="5949950"/>
            <a:ext cx="225425" cy="225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pic>
        <p:nvPicPr>
          <p:cNvPr id="95256" name="Picture 24" descr="Neutr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22863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7" name="Picture 25" descr="Prot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094288"/>
            <a:ext cx="63658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58" name="Oval 26"/>
          <p:cNvSpPr>
            <a:spLocks noChangeArrowheads="1"/>
          </p:cNvSpPr>
          <p:nvPr/>
        </p:nvSpPr>
        <p:spPr bwMode="auto">
          <a:xfrm>
            <a:off x="3897313" y="4689475"/>
            <a:ext cx="225425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59" name="Oval 27"/>
          <p:cNvSpPr>
            <a:spLocks noChangeArrowheads="1"/>
          </p:cNvSpPr>
          <p:nvPr/>
        </p:nvSpPr>
        <p:spPr bwMode="auto">
          <a:xfrm>
            <a:off x="5111750" y="4778375"/>
            <a:ext cx="225425" cy="2254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60" name="Oval 28"/>
          <p:cNvSpPr>
            <a:spLocks noChangeArrowheads="1"/>
          </p:cNvSpPr>
          <p:nvPr/>
        </p:nvSpPr>
        <p:spPr bwMode="auto">
          <a:xfrm>
            <a:off x="4032250" y="5994400"/>
            <a:ext cx="225425" cy="225425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61" name="Oval 29"/>
          <p:cNvSpPr>
            <a:spLocks noChangeArrowheads="1"/>
          </p:cNvSpPr>
          <p:nvPr/>
        </p:nvSpPr>
        <p:spPr bwMode="auto">
          <a:xfrm>
            <a:off x="5067300" y="5949950"/>
            <a:ext cx="225425" cy="225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2.96296E-6 L -0.26163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5 0.00231 L 0.27482 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5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611 -0.1608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8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89824E-7 L 0.1132 -0.17044 " pathEditMode="relative" ptsTypes="AA">
                                      <p:cBhvr>
                                        <p:cTn id="73" dur="2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5717E-6 L -0.13299 0.15726 " pathEditMode="relative" ptsTypes="AA">
                                      <p:cBhvr>
                                        <p:cTn id="78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6632 0.154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4" grpId="0" animBg="1"/>
      <p:bldP spid="95244" grpId="1" animBg="1"/>
      <p:bldP spid="95244" grpId="2" animBg="1"/>
      <p:bldP spid="95244" grpId="3" animBg="1"/>
      <p:bldP spid="95250" grpId="0" animBg="1"/>
      <p:bldP spid="95250" grpId="1" animBg="1"/>
      <p:bldP spid="95250" grpId="2" animBg="1"/>
      <p:bldP spid="95251" grpId="0" animBg="1"/>
      <p:bldP spid="95251" grpId="1" animBg="1"/>
      <p:bldP spid="95251" grpId="2" animBg="1"/>
      <p:bldP spid="95252" grpId="0" animBg="1"/>
      <p:bldP spid="95252" grpId="1" animBg="1"/>
      <p:bldP spid="95252" grpId="2" animBg="1"/>
      <p:bldP spid="95253" grpId="0" animBg="1"/>
      <p:bldP spid="95253" grpId="1" animBg="1"/>
      <p:bldP spid="95253" grpId="2" animBg="1"/>
      <p:bldP spid="95254" grpId="0" animBg="1"/>
      <p:bldP spid="95254" grpId="1" animBg="1"/>
      <p:bldP spid="95254" grpId="2" animBg="1"/>
      <p:bldP spid="95255" grpId="0" animBg="1"/>
      <p:bldP spid="95255" grpId="1" animBg="1"/>
      <p:bldP spid="95255" grpId="2" animBg="1"/>
      <p:bldP spid="95246" grpId="0" animBg="1"/>
      <p:bldP spid="95246" grpId="1" animBg="1"/>
      <p:bldP spid="95246" grpId="2" animBg="1"/>
      <p:bldP spid="95247" grpId="0" animBg="1"/>
      <p:bldP spid="95247" grpId="1" animBg="1"/>
      <p:bldP spid="95247" grpId="2" animBg="1"/>
      <p:bldP spid="95248" grpId="0" animBg="1"/>
      <p:bldP spid="95248" grpId="1" animBg="1"/>
      <p:bldP spid="95248" grpId="2" animBg="1"/>
      <p:bldP spid="95249" grpId="0" animBg="1"/>
      <p:bldP spid="95249" grpId="1" animBg="1"/>
      <p:bldP spid="95249" grpId="2" animBg="1"/>
      <p:bldP spid="95258" grpId="0" animBg="1"/>
      <p:bldP spid="95259" grpId="0" animBg="1"/>
      <p:bldP spid="95260" grpId="0" animBg="1"/>
      <p:bldP spid="952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152400" y="4078288"/>
            <a:ext cx="89154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současně s tím přichází s revoluční myšlenkou - 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kvantovou hypotézou</a:t>
            </a:r>
            <a:r>
              <a:rPr lang="cs-CZ" altLang="cs-CZ" dirty="0">
                <a:latin typeface="+mn-lt"/>
              </a:rPr>
              <a:t>: světlo se nešíří spojitě (jako vlna), ale nespojitě;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každý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foton</a:t>
            </a:r>
            <a:r>
              <a:rPr lang="cs-CZ" altLang="cs-CZ" dirty="0">
                <a:latin typeface="+mn-lt"/>
              </a:rPr>
              <a:t> je charakterizován frekvencí </a:t>
            </a:r>
            <a:r>
              <a:rPr lang="cs-CZ" altLang="cs-CZ" i="1" dirty="0">
                <a:latin typeface="+mn-lt"/>
              </a:rPr>
              <a:t>f</a:t>
            </a:r>
            <a:r>
              <a:rPr lang="cs-CZ" altLang="cs-CZ" dirty="0">
                <a:latin typeface="+mn-lt"/>
              </a:rPr>
              <a:t> a energií </a:t>
            </a:r>
            <a:r>
              <a:rPr lang="cs-CZ" altLang="cs-CZ" i="1" dirty="0">
                <a:latin typeface="+mn-lt"/>
              </a:rPr>
              <a:t>E</a:t>
            </a:r>
            <a:r>
              <a:rPr lang="cs-CZ" altLang="cs-CZ" dirty="0">
                <a:latin typeface="+mn-lt"/>
              </a:rPr>
              <a:t>; přitom platí:           , kde                             je Planckova konstanta.</a:t>
            </a: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785225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Max Karl Ernst Ludwig Planck</a:t>
            </a: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altLang="cs-CZ" dirty="0">
                <a:latin typeface="+mn-lt"/>
              </a:rPr>
              <a:t>(1858 - 1947) - německý fyzik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zabýval převážně termodynamikou - zářením těles;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14. 12. 1900 - podává zprávu o odvození vztahu, který popisuje záření absolutně černého tělesa:</a:t>
            </a:r>
          </a:p>
          <a:p>
            <a:pPr>
              <a:spcBef>
                <a:spcPct val="40000"/>
              </a:spcBef>
              <a:buFont typeface="Wingdings" pitchFamily="2" charset="2"/>
              <a:buChar char="Ö"/>
            </a:pPr>
            <a:endParaRPr lang="cs-CZ" altLang="cs-CZ" dirty="0">
              <a:latin typeface="+mn-lt"/>
            </a:endParaRPr>
          </a:p>
          <a:p>
            <a:pPr>
              <a:spcBef>
                <a:spcPct val="40000"/>
              </a:spcBef>
              <a:buFont typeface="Wingdings" pitchFamily="2" charset="2"/>
              <a:buChar char="Ö"/>
            </a:pPr>
            <a:endParaRPr lang="cs-CZ" altLang="cs-CZ" dirty="0">
              <a:latin typeface="+mn-lt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419475" y="0"/>
            <a:ext cx="572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kvantová hypotéza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OPTIKA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+mn-lt"/>
            </a:endParaRPr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11564"/>
              </p:ext>
            </p:extLst>
          </p:nvPr>
        </p:nvGraphicFramePr>
        <p:xfrm>
          <a:off x="2987262" y="2303875"/>
          <a:ext cx="2709863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672808" progId="Equation.DSMT4">
                  <p:embed/>
                </p:oleObj>
              </mc:Choice>
              <mc:Fallback>
                <p:oleObj name="Equation" r:id="rId2" imgW="1091726" imgH="67280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262" y="2303875"/>
                        <a:ext cx="2709863" cy="167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92416"/>
              </p:ext>
            </p:extLst>
          </p:nvPr>
        </p:nvGraphicFramePr>
        <p:xfrm>
          <a:off x="881590" y="5274205"/>
          <a:ext cx="9763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90440" progId="Equation.DSMT4">
                  <p:embed/>
                </p:oleObj>
              </mc:Choice>
              <mc:Fallback>
                <p:oleObj name="Equation" r:id="rId4" imgW="393480" imgH="1904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90" y="5274205"/>
                        <a:ext cx="976312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10226"/>
              </p:ext>
            </p:extLst>
          </p:nvPr>
        </p:nvGraphicFramePr>
        <p:xfrm>
          <a:off x="2501770" y="5184195"/>
          <a:ext cx="2362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15640" progId="Equation.DSMT4">
                  <p:embed/>
                </p:oleObj>
              </mc:Choice>
              <mc:Fallback>
                <p:oleObj name="Equation" r:id="rId6" imgW="952200" imgH="215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70" y="5184195"/>
                        <a:ext cx="2362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61925" y="638175"/>
            <a:ext cx="8820150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předpony ve spojitosti s jednotkami fyzikálních veličin jsou běžné: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běžná výplata jsou desítky </a:t>
            </a:r>
            <a:r>
              <a:rPr lang="cs-CZ" altLang="cs-CZ" dirty="0" err="1">
                <a:latin typeface="+mn-lt"/>
              </a:rPr>
              <a:t>kKč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v Praze žije 1 </a:t>
            </a:r>
            <a:r>
              <a:rPr lang="cs-CZ" altLang="cs-CZ" dirty="0" err="1">
                <a:latin typeface="+mn-lt"/>
              </a:rPr>
              <a:t>Mlidí</a:t>
            </a:r>
            <a:r>
              <a:rPr lang="cs-CZ" altLang="cs-CZ" dirty="0">
                <a:latin typeface="+mn-lt"/>
              </a:rPr>
              <a:t>, na světě 7 </a:t>
            </a:r>
            <a:r>
              <a:rPr lang="cs-CZ" altLang="cs-CZ" dirty="0" err="1">
                <a:latin typeface="+mn-lt"/>
              </a:rPr>
              <a:t>Glidí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roční rozpočet </a:t>
            </a:r>
            <a:r>
              <a:rPr lang="cs-CZ" altLang="cs-CZ" dirty="0" err="1">
                <a:latin typeface="+mn-lt"/>
              </a:rPr>
              <a:t>CERNu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>
                <a:latin typeface="+mn-lt"/>
              </a:rPr>
              <a:t>je 1,2 </a:t>
            </a:r>
            <a:r>
              <a:rPr lang="cs-CZ" altLang="cs-CZ" dirty="0" err="1">
                <a:latin typeface="+mn-lt"/>
              </a:rPr>
              <a:t>Gfranků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typická energie v atomové a jaderné fyzice se udává v </a:t>
            </a:r>
            <a:r>
              <a:rPr lang="cs-CZ" alt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elektronvoltech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urychlovač LHC: vstřícné svazky protonů, z nichž každý svazek má (v těžišťové soustavě) energii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TeV</a:t>
            </a:r>
            <a:r>
              <a:rPr lang="cs-CZ" altLang="cs-CZ" dirty="0">
                <a:latin typeface="+mn-lt"/>
              </a:rPr>
              <a:t>.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28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JEDNOTKY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27550" y="0"/>
            <a:ext cx="4616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předpony &amp; spol.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03421"/>
              </p:ext>
            </p:extLst>
          </p:nvPr>
        </p:nvGraphicFramePr>
        <p:xfrm>
          <a:off x="3357563" y="4509120"/>
          <a:ext cx="26574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215640" progId="Equation.DSMT4">
                  <p:embed/>
                </p:oleObj>
              </mc:Choice>
              <mc:Fallback>
                <p:oleObj name="Equation" r:id="rId2" imgW="106668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509120"/>
                        <a:ext cx="26574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7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61925" y="638175"/>
            <a:ext cx="882015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jevy předpovězené Einsteinem v teorii relativity (dilatace času, kontrakce délek, závislost hmotnosti na velikosti rychlosti, vztah svazující energii s hmotností, …) byly velmi úspěšně testovány např. i v </a:t>
            </a:r>
            <a:r>
              <a:rPr lang="cs-CZ" altLang="cs-CZ" dirty="0" err="1">
                <a:latin typeface="+mn-lt"/>
              </a:rPr>
              <a:t>CERNu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pro CERN nejdůležitější je                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klidová energie elektronu: 0,5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 (jaderný fyzik: „</a:t>
            </a:r>
            <a:r>
              <a:rPr lang="cs-CZ" altLang="cs-CZ" i="1" dirty="0">
                <a:latin typeface="+mn-lt"/>
              </a:rPr>
              <a:t>klidová hmotnost je 0,5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“);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klidová energie protonu: 940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připomenutí: LHC - dva svazky, každý 7 </a:t>
            </a:r>
            <a:r>
              <a:rPr lang="cs-CZ" altLang="cs-CZ" dirty="0" err="1">
                <a:latin typeface="+mn-lt"/>
              </a:rPr>
              <a:t>TeV</a:t>
            </a:r>
            <a:r>
              <a:rPr lang="cs-CZ" altLang="cs-CZ" dirty="0">
                <a:latin typeface="+mn-lt"/>
              </a:rPr>
              <a:t> = 7 000 000 </a:t>
            </a:r>
            <a:r>
              <a:rPr lang="cs-CZ" altLang="cs-CZ" dirty="0" err="1">
                <a:latin typeface="+mn-lt"/>
              </a:rPr>
              <a:t>MeV</a:t>
            </a:r>
            <a:endParaRPr lang="cs-CZ" altLang="cs-CZ" dirty="0">
              <a:latin typeface="+mn-lt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0" y="0"/>
            <a:ext cx="28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STR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671888" y="0"/>
            <a:ext cx="5472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souvislosti s CERN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93336"/>
              </p:ext>
            </p:extLst>
          </p:nvPr>
        </p:nvGraphicFramePr>
        <p:xfrm>
          <a:off x="3806915" y="2087903"/>
          <a:ext cx="1409400" cy="57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190440" progId="Equation.DSMT4">
                  <p:embed/>
                </p:oleObj>
              </mc:Choice>
              <mc:Fallback>
                <p:oleObj name="Equation" r:id="rId2" imgW="4698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915" y="2087903"/>
                        <a:ext cx="1409400" cy="571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96506"/>
              </p:ext>
            </p:extLst>
          </p:nvPr>
        </p:nvGraphicFramePr>
        <p:xfrm>
          <a:off x="251520" y="4338965"/>
          <a:ext cx="3682800" cy="129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647640" progId="Equation.DSMT4">
                  <p:embed/>
                </p:oleObj>
              </mc:Choice>
              <mc:Fallback>
                <p:oleObj name="Equation" r:id="rId4" imgW="1841400" imgH="64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338965"/>
                        <a:ext cx="3682800" cy="1295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04204"/>
              </p:ext>
            </p:extLst>
          </p:nvPr>
        </p:nvGraphicFramePr>
        <p:xfrm>
          <a:off x="251520" y="5651295"/>
          <a:ext cx="7435851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84400" imgH="444240" progId="Equation.DSMT4">
                  <p:embed/>
                </p:oleObj>
              </mc:Choice>
              <mc:Fallback>
                <p:oleObj name="Equation" r:id="rId6" imgW="29844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651295"/>
                        <a:ext cx="7435851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419475" y="0"/>
            <a:ext cx="572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porovnání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0"/>
            <a:ext cx="3806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ROZMĚRY A ENERGIE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47825" y="3424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3725"/>
            <a:ext cx="8730970" cy="32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Čárový popisek 2 16"/>
          <p:cNvSpPr/>
          <p:nvPr/>
        </p:nvSpPr>
        <p:spPr>
          <a:xfrm>
            <a:off x="476545" y="2132908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21265"/>
              <a:gd name="adj4" fmla="val -14804"/>
              <a:gd name="adj5" fmla="val 1156047"/>
              <a:gd name="adj6" fmla="val -1462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4721" y="5847655"/>
            <a:ext cx="879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vlnová délka viditelného světla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84731" y="5364215"/>
            <a:ext cx="879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434"/>
                </a:solidFill>
                <a:latin typeface="+mn-lt"/>
              </a:rPr>
              <a:t>průměr atomu</a:t>
            </a:r>
          </a:p>
        </p:txBody>
      </p:sp>
      <p:sp>
        <p:nvSpPr>
          <p:cNvPr id="29" name="Čárový popisek 2 28"/>
          <p:cNvSpPr/>
          <p:nvPr/>
        </p:nvSpPr>
        <p:spPr>
          <a:xfrm>
            <a:off x="476545" y="2663915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18751"/>
              <a:gd name="adj4" fmla="val -11451"/>
              <a:gd name="adj5" fmla="val 856813"/>
              <a:gd name="adj6" fmla="val -10904"/>
            </a:avLst>
          </a:prstGeom>
          <a:noFill/>
          <a:ln w="381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274742" y="4812540"/>
            <a:ext cx="870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+mn-lt"/>
              </a:rPr>
              <a:t>průměr jádra atomu</a:t>
            </a:r>
          </a:p>
        </p:txBody>
      </p:sp>
      <p:sp>
        <p:nvSpPr>
          <p:cNvPr id="31" name="Čárový popisek 2 30"/>
          <p:cNvSpPr/>
          <p:nvPr/>
        </p:nvSpPr>
        <p:spPr>
          <a:xfrm>
            <a:off x="476545" y="3158970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18751"/>
              <a:gd name="adj4" fmla="val -8098"/>
              <a:gd name="adj5" fmla="val 580210"/>
              <a:gd name="adj6" fmla="val -7924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41531" y="4329100"/>
            <a:ext cx="508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6600"/>
                </a:solidFill>
                <a:latin typeface="+mn-lt"/>
              </a:rPr>
              <a:t>desetitisícina</a:t>
            </a:r>
            <a:r>
              <a:rPr lang="cs-CZ" dirty="0">
                <a:solidFill>
                  <a:srgbClr val="FF6600"/>
                </a:solidFill>
                <a:latin typeface="+mn-lt"/>
              </a:rPr>
              <a:t> průměru jádra atomu</a:t>
            </a:r>
          </a:p>
        </p:txBody>
      </p:sp>
      <p:sp>
        <p:nvSpPr>
          <p:cNvPr id="33" name="Čárový popisek 2 32"/>
          <p:cNvSpPr/>
          <p:nvPr/>
        </p:nvSpPr>
        <p:spPr>
          <a:xfrm>
            <a:off x="476545" y="3689977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16237"/>
              <a:gd name="adj4" fmla="val -4373"/>
              <a:gd name="adj5" fmla="val 275948"/>
              <a:gd name="adj6" fmla="val -4571"/>
            </a:avLst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8082390" y="3654025"/>
            <a:ext cx="85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6600"/>
                </a:solidFill>
                <a:latin typeface="+mn-lt"/>
              </a:rPr>
              <a:t>TeV</a:t>
            </a:r>
            <a:endParaRPr lang="cs-CZ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61925" y="638175"/>
            <a:ext cx="882015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jednou z charakteristik částic je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spin</a:t>
            </a:r>
            <a:r>
              <a:rPr lang="cs-CZ" altLang="cs-CZ" dirty="0">
                <a:latin typeface="+mn-lt"/>
              </a:rPr>
              <a:t>     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podle spinu se částice dělí na: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fermiony</a:t>
            </a:r>
            <a:r>
              <a:rPr lang="cs-CZ" altLang="cs-CZ" dirty="0">
                <a:latin typeface="+mn-lt"/>
              </a:rPr>
              <a:t> - částice hmoty; jsou to ty částice, které tvoří běžnou hmotu (elektrony, protony, neutrony, …); mají poločíselný spin, tedy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bosony</a:t>
            </a:r>
            <a:r>
              <a:rPr lang="cs-CZ" altLang="cs-CZ" dirty="0">
                <a:latin typeface="+mn-lt"/>
              </a:rPr>
              <a:t> - částice interakcí; jsou to ty částice, které si mezi sebou fermiony vyměňují, a tak na sebe silově působí (fotony, …); mají celočíselný spin, tj.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spin souvisí s magnetickým momentem částice;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velmi zjednodušeně: spin vlastně říká, o jaký úhel     je nutné částici otočit, abychom ji získali v původní podobě</a:t>
            </a:r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0"/>
            <a:ext cx="28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ČÁSTICE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337175" y="0"/>
            <a:ext cx="3806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druhy a spin</a:t>
            </a:r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87994"/>
              </p:ext>
            </p:extLst>
          </p:nvPr>
        </p:nvGraphicFramePr>
        <p:xfrm>
          <a:off x="7002270" y="4868283"/>
          <a:ext cx="3476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26720" progId="Equation.DSMT4">
                  <p:embed/>
                </p:oleObj>
              </mc:Choice>
              <mc:Fallback>
                <p:oleObj name="Equation" r:id="rId2" imgW="139680" imgH="126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270" y="4868283"/>
                        <a:ext cx="347663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55759"/>
              </p:ext>
            </p:extLst>
          </p:nvPr>
        </p:nvGraphicFramePr>
        <p:xfrm>
          <a:off x="5209207" y="658813"/>
          <a:ext cx="4429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90440" progId="Equation.DSMT4">
                  <p:embed/>
                </p:oleObj>
              </mc:Choice>
              <mc:Fallback>
                <p:oleObj name="Equation" r:id="rId4" imgW="1774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207" y="658813"/>
                        <a:ext cx="4429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DA67AF1-ED3F-41DE-90FF-9762BA7EF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3924055"/>
            <a:ext cx="1961112" cy="4002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8133D8-B32E-4C83-AA02-409082518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4" y="2393514"/>
            <a:ext cx="3105345" cy="7739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226F48-9252-40D8-88C0-BECDFE537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46" y="5624155"/>
            <a:ext cx="1589707" cy="964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Složení hmot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0650"/>
            <a:ext cx="911701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 descr="Složení hmoty - rozmě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46350"/>
            <a:ext cx="731837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" y="0"/>
            <a:ext cx="448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 A TECHNIKALITY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48680"/>
            <a:ext cx="8785225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u="sng" dirty="0">
                <a:latin typeface="+mn-lt"/>
              </a:rPr>
              <a:t>Program: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čtvrtek 16. 5.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sraz 0:15 na parkovišti na hlavním nádraží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9:00 muzeum </a:t>
            </a:r>
            <a:r>
              <a:rPr lang="cs-CZ" altLang="cs-CZ" dirty="0" err="1">
                <a:latin typeface="+mn-lt"/>
              </a:rPr>
              <a:t>Speyer</a:t>
            </a:r>
            <a:r>
              <a:rPr lang="cs-CZ" altLang="cs-CZ" dirty="0">
                <a:latin typeface="+mn-lt"/>
              </a:rPr>
              <a:t>, cesta do Ženevy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ubytování v hotelu - bez večeře; supermarket, restaurace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pátek 17. 5.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snídaně v hotelu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CERN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sobota 18. 5. </a:t>
            </a:r>
            <a:r>
              <a:rPr lang="cs-CZ" altLang="cs-CZ" i="1" u="sng" dirty="0">
                <a:latin typeface="+mn-lt"/>
              </a:rPr>
              <a:t>(balit tak, že v noci budeme v buse)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Chamonix nebo </a:t>
            </a:r>
            <a:r>
              <a:rPr lang="cs-CZ" altLang="cs-CZ" dirty="0" err="1">
                <a:latin typeface="+mn-lt"/>
              </a:rPr>
              <a:t>sightseeing</a:t>
            </a:r>
            <a:r>
              <a:rPr lang="cs-CZ" altLang="cs-CZ" dirty="0">
                <a:latin typeface="+mn-lt"/>
              </a:rPr>
              <a:t> a cestou zajímavosti 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přejezd do Německa</a:t>
            </a:r>
            <a:endParaRPr lang="cs-CZ" altLang="cs-CZ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neděle 19. 5.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muzeum v Mnichově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 23:30 návrat do Prahy</a:t>
            </a:r>
          </a:p>
        </p:txBody>
      </p:sp>
    </p:spTree>
    <p:extLst>
      <p:ext uri="{BB962C8B-B14F-4D97-AF65-F5344CB8AC3E}">
        <p14:creationId xmlns:p14="http://schemas.microsoft.com/office/powerpoint/2010/main" val="36669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0"/>
            <a:ext cx="2771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ČÁSTICE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841875" y="0"/>
            <a:ext cx="430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fermiony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0837" name="Picture 5" descr="Leptony a kvar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3"/>
            <a:ext cx="9144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90488" y="773113"/>
            <a:ext cx="551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Leptony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832475" y="766763"/>
            <a:ext cx="322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Kvarky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INTERAKCE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841875" y="0"/>
            <a:ext cx="430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přehled</a:t>
            </a:r>
          </a:p>
        </p:txBody>
      </p:sp>
      <p:sp>
        <p:nvSpPr>
          <p:cNvPr id="120248" name="Rectangle 440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0299" name="Picture 491" descr="Silové inter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301" name="Text Box 493"/>
          <p:cNvSpPr txBox="1">
            <a:spLocks noChangeArrowheads="1"/>
          </p:cNvSpPr>
          <p:nvPr/>
        </p:nvSpPr>
        <p:spPr bwMode="auto">
          <a:xfrm>
            <a:off x="161925" y="3576638"/>
            <a:ext cx="8820150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</a:t>
            </a:r>
            <a:r>
              <a:rPr lang="cs-CZ" altLang="cs-CZ" dirty="0">
                <a:latin typeface="+mn-lt"/>
              </a:rPr>
              <a:t> - zodpovědná za jaderné síly, které drží pohromadě atomy;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r>
              <a:rPr lang="cs-CZ" altLang="cs-CZ" dirty="0">
                <a:latin typeface="+mn-lt"/>
              </a:rPr>
              <a:t> - fixuje atomy a strukturu látek, váže elektron k jádru; způsobuje elektromagnetické jevy;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</a:t>
            </a:r>
            <a:r>
              <a:rPr lang="cs-CZ" altLang="cs-CZ" dirty="0">
                <a:latin typeface="+mn-lt"/>
              </a:rPr>
              <a:t> - způsobuje beta rozpad částic; příroda by se bez ní víceméně obešla;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</a:t>
            </a:r>
            <a:r>
              <a:rPr lang="cs-CZ" altLang="cs-CZ" dirty="0">
                <a:latin typeface="+mn-lt"/>
              </a:rPr>
              <a:t> - v mikrosvětě zanedbatelná; stěžejní pro astronomii (drží pohromadě soustavy vesmírných těles, formuje hvězdy, …).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INTERAKCE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vzájemné srovnání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1862" name="Picture 6" descr="Jaderka - silové interakce (graf intenzity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638175"/>
            <a:ext cx="77851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celkový pohled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2886" name="Picture 6" descr="CERN - celkový pohled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8175"/>
            <a:ext cx="89550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3446463" y="2573338"/>
          <a:ext cx="939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939683" imgH="622003" progId="Photoshop.Image.8">
                  <p:embed/>
                </p:oleObj>
              </mc:Choice>
              <mc:Fallback>
                <p:oleObj name="Image" r:id="rId3" imgW="939683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2573338"/>
                        <a:ext cx="939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7586663" y="5273675"/>
          <a:ext cx="66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660317" imgH="660317" progId="Photoshop.Image.8">
                  <p:embed/>
                </p:oleObj>
              </mc:Choice>
              <mc:Fallback>
                <p:oleObj name="Image" r:id="rId5" imgW="660317" imgH="660317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5273675"/>
                        <a:ext cx="660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90" name="Picture 10" descr="CERN - hranic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38175"/>
            <a:ext cx="5132388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5009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latin typeface="+mn-lt"/>
            </a:endParaRPr>
          </a:p>
        </p:txBody>
      </p:sp>
      <p:pic>
        <p:nvPicPr>
          <p:cNvPr id="123913" name="Picture 9" descr="53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042988"/>
            <a:ext cx="589438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61925" y="1941513"/>
            <a:ext cx="30607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Vše začalo doslova na zelené louce, kde si skupinka vědců mezi krávami vybírá vhodné místo na stavbu budoucího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Evropského střediska pro jaderný výzkum</a:t>
            </a:r>
            <a:r>
              <a:rPr lang="cs-CZ" altLang="cs-CZ" dirty="0">
                <a:latin typeface="+mn-lt"/>
              </a:rPr>
              <a:t> (CERN).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61925" y="684213"/>
            <a:ext cx="882015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1949 - k obnovení rovnováhy a oživení evropské vědy navrhl nositel Nobelovy ceny Louis de </a:t>
            </a:r>
            <a:r>
              <a:rPr lang="cs-CZ" altLang="cs-CZ" dirty="0" err="1">
                <a:latin typeface="+mn-lt"/>
              </a:rPr>
              <a:t>Broglie</a:t>
            </a:r>
            <a:r>
              <a:rPr lang="cs-CZ" altLang="cs-CZ" dirty="0">
                <a:latin typeface="+mn-lt"/>
              </a:rPr>
              <a:t> na Evropské kulturní konferenci v Lausanne vytvoření Evropské vědecké laboratoře;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1950 - na 5. Generální konferenci UNESCO ve Florencii navrhl americký fyzik a nositel Nobelovy ceny Isidor Rabi rezoluci, jednomyslně přijatou, která zavazovala UNESCO „</a:t>
            </a:r>
            <a:r>
              <a:rPr lang="cs-CZ" altLang="cs-CZ" i="1" dirty="0">
                <a:latin typeface="+mn-lt"/>
              </a:rPr>
              <a:t>podporovat vznik regionálních center a laboratoří s cílem zintenzivnit a zefektivnit mezinárodní spolupráci vědců ...</a:t>
            </a:r>
            <a:r>
              <a:rPr lang="cs-CZ" altLang="cs-CZ" dirty="0">
                <a:latin typeface="+mn-lt"/>
              </a:rPr>
              <a:t>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61925" y="684213"/>
            <a:ext cx="8820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6. 10. 1955 - Felix </a:t>
            </a:r>
            <a:r>
              <a:rPr lang="cs-CZ" altLang="cs-CZ" dirty="0" err="1">
                <a:latin typeface="+mn-lt"/>
              </a:rPr>
              <a:t>Bloch</a:t>
            </a:r>
            <a:r>
              <a:rPr lang="cs-CZ" altLang="cs-CZ" dirty="0">
                <a:latin typeface="+mn-lt"/>
              </a:rPr>
              <a:t>, první generální ředitel CERN, zahajuje pokládání základního kamene</a:t>
            </a:r>
          </a:p>
        </p:txBody>
      </p:sp>
      <p:pic>
        <p:nvPicPr>
          <p:cNvPr id="125958" name="Picture 6" descr="CERN - základní ká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57338"/>
            <a:ext cx="7872413" cy="5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61925" y="684213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>
                <a:latin typeface="+mn-lt"/>
              </a:rPr>
              <a:t>1957 - první urychlovač v CERN, 600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 protonový </a:t>
            </a:r>
            <a:r>
              <a:rPr lang="cs-CZ" altLang="cs-CZ" dirty="0" err="1">
                <a:latin typeface="+mn-lt"/>
              </a:rPr>
              <a:t>synchrotro</a:t>
            </a:r>
            <a:r>
              <a:rPr lang="cs-CZ" altLang="cs-CZ" dirty="0">
                <a:latin typeface="+mn-lt"/>
              </a:rPr>
              <a:t>-cyklotron; prvním objevem je rozpad pionu na elektron a neutrino</a:t>
            </a:r>
          </a:p>
        </p:txBody>
      </p:sp>
      <p:pic>
        <p:nvPicPr>
          <p:cNvPr id="129031" name="Picture 7" descr="CERN - první urychlova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1848624"/>
            <a:ext cx="6840332" cy="49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61925" y="684213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>
                <a:latin typeface="+mn-lt"/>
              </a:rPr>
              <a:t>1959 - zahajuje práci první velký urychlovač: Proton Synchrotron (28 </a:t>
            </a:r>
            <a:r>
              <a:rPr lang="cs-CZ" altLang="cs-CZ" dirty="0" err="1">
                <a:latin typeface="+mn-lt"/>
              </a:rPr>
              <a:t>GeV</a:t>
            </a:r>
            <a:r>
              <a:rPr lang="cs-CZ" altLang="cs-CZ" dirty="0">
                <a:latin typeface="+mn-lt"/>
              </a:rPr>
              <a:t>), na čas největší urychlovač na světě; láhev šampaňského rozbíjí Niels </a:t>
            </a:r>
            <a:r>
              <a:rPr lang="cs-CZ" altLang="cs-CZ" dirty="0" err="1">
                <a:latin typeface="+mn-lt"/>
              </a:rPr>
              <a:t>Bohr</a:t>
            </a:r>
            <a:endParaRPr lang="cs-CZ" altLang="cs-CZ" dirty="0">
              <a:latin typeface="+mn-lt"/>
            </a:endParaRPr>
          </a:p>
        </p:txBody>
      </p:sp>
      <p:pic>
        <p:nvPicPr>
          <p:cNvPr id="126983" name="Picture 7" descr="CERN - zaháj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892300"/>
            <a:ext cx="7065962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1963 - fotografie neutrinových interakcí v bublinové komoře;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1965 - dohoda s Francií umožňuje rozšířit laboratoř na francouzské území; </a:t>
            </a:r>
            <a:r>
              <a:rPr lang="cs-CZ" altLang="cs-CZ" dirty="0" err="1">
                <a:latin typeface="+mn-lt"/>
              </a:rPr>
              <a:t>CERNská</a:t>
            </a:r>
            <a:r>
              <a:rPr lang="cs-CZ" altLang="cs-CZ" dirty="0">
                <a:latin typeface="+mn-lt"/>
              </a:rPr>
              <a:t> rada schvaluje stavbu urychlovače </a:t>
            </a:r>
            <a:r>
              <a:rPr lang="cs-CZ" altLang="cs-CZ" i="1" dirty="0" err="1">
                <a:latin typeface="+mn-lt"/>
              </a:rPr>
              <a:t>Intersecting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Storage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Rings</a:t>
            </a:r>
            <a:r>
              <a:rPr lang="cs-CZ" altLang="cs-CZ" dirty="0">
                <a:latin typeface="+mn-lt"/>
              </a:rPr>
              <a:t> (ISR), světově prvního </a:t>
            </a:r>
            <a:r>
              <a:rPr lang="cs-CZ" altLang="cs-CZ" dirty="0" err="1">
                <a:latin typeface="+mn-lt"/>
              </a:rPr>
              <a:t>collideru</a:t>
            </a:r>
            <a:r>
              <a:rPr lang="cs-CZ" altLang="cs-CZ" dirty="0">
                <a:latin typeface="+mn-lt"/>
              </a:rPr>
              <a:t> protonů;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1971 - pracuje ISR; začíná výstavba druhé části laboratoře na francouzském území - na urychlovači </a:t>
            </a:r>
            <a:r>
              <a:rPr lang="cs-CZ" altLang="cs-CZ" i="1" dirty="0">
                <a:latin typeface="+mn-lt"/>
              </a:rPr>
              <a:t>Super Proton Synchrotron</a:t>
            </a:r>
            <a:r>
              <a:rPr lang="cs-CZ" altLang="cs-CZ" dirty="0">
                <a:latin typeface="+mn-lt"/>
              </a:rPr>
              <a:t> (SPS) s obvodem 7 km, plán energií: 300 </a:t>
            </a:r>
            <a:r>
              <a:rPr lang="cs-CZ" altLang="cs-CZ" dirty="0" err="1">
                <a:latin typeface="+mn-lt"/>
              </a:rPr>
              <a:t>GeV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1981 - rada schvaluje výstavbu urychlovače LEP (</a:t>
            </a:r>
            <a:r>
              <a:rPr lang="cs-CZ" altLang="cs-CZ" i="1" dirty="0" err="1">
                <a:latin typeface="+mn-lt"/>
              </a:rPr>
              <a:t>Large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Electron</a:t>
            </a:r>
            <a:r>
              <a:rPr lang="cs-CZ" altLang="cs-CZ" i="1" dirty="0">
                <a:latin typeface="+mn-lt"/>
              </a:rPr>
              <a:t>-Positron </a:t>
            </a:r>
            <a:r>
              <a:rPr lang="cs-CZ" altLang="cs-CZ" i="1" dirty="0" err="1">
                <a:latin typeface="+mn-lt"/>
              </a:rPr>
              <a:t>collider</a:t>
            </a:r>
            <a:r>
              <a:rPr lang="cs-CZ" altLang="cs-CZ" dirty="0">
                <a:latin typeface="+mn-lt"/>
              </a:rPr>
              <a:t>), který je se svým  27 kilometrovým obvodem největším dosud stavěným vědeckým přístrojem, LEP bude začínat s 50 </a:t>
            </a:r>
            <a:r>
              <a:rPr lang="cs-CZ" altLang="cs-CZ" dirty="0" err="1">
                <a:latin typeface="+mn-lt"/>
              </a:rPr>
              <a:t>GeV</a:t>
            </a:r>
            <a:r>
              <a:rPr lang="cs-CZ" altLang="cs-CZ" dirty="0">
                <a:latin typeface="+mn-lt"/>
              </a:rPr>
              <a:t> na svazek;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1983 - objev bosonů W (leden) a Z (květen), dlouho hledaných nosičů slabé interakce; objev potvrdil elektroslabou teorii sjednocující slabé a elektromagnetické síly.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" y="0"/>
            <a:ext cx="448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 A TECHNIKALITY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48680"/>
            <a:ext cx="8785225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u="sng" dirty="0" err="1">
                <a:latin typeface="+mn-lt"/>
              </a:rPr>
              <a:t>Technikality</a:t>
            </a:r>
            <a:r>
              <a:rPr lang="cs-CZ" altLang="cs-CZ" b="1" u="sng" dirty="0">
                <a:latin typeface="+mn-lt"/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Putovní školní řád 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Doklady</a:t>
            </a:r>
            <a:endParaRPr lang="cs-CZ" altLang="cs-CZ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občanský průkaz nebo pas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kartička pojišťovny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cestovní pojištění v ceně zájezdu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 err="1">
                <a:latin typeface="+mn-lt"/>
              </a:rPr>
              <a:t>iVěc</a:t>
            </a:r>
            <a:r>
              <a:rPr lang="cs-CZ" altLang="cs-CZ" dirty="0">
                <a:latin typeface="+mn-lt"/>
              </a:rPr>
              <a:t> s nenulovým kreditem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Vhodné kapesné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v zemích, do kterých jedeme, akceptují eura (ve Švýcarsku vracejí franky)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na většině míst lze platit kartou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Pokud to není zakázané, lze fotografovat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DOCHVILNOST</a:t>
            </a:r>
          </a:p>
        </p:txBody>
      </p:sp>
    </p:spTree>
    <p:extLst>
      <p:ext uri="{BB962C8B-B14F-4D97-AF65-F5344CB8AC3E}">
        <p14:creationId xmlns:p14="http://schemas.microsoft.com/office/powerpoint/2010/main" val="6687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srpen 1989 - začíná pracovat LEP; v říjnu jsou provedena extrémně přesná měření, která ukazují, že v přírodě jsou tři druhy neutrin;</a:t>
            </a:r>
          </a:p>
        </p:txBody>
      </p:sp>
      <p:pic>
        <p:nvPicPr>
          <p:cNvPr id="131078" name="Picture 6" descr="CERN - zakladatel web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65" y="1493838"/>
            <a:ext cx="4814888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15888" y="4773050"/>
            <a:ext cx="88661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1994 - Rada jednohlasně schvaluje výstavbu urychlovače LHC (</a:t>
            </a:r>
            <a:r>
              <a:rPr lang="cs-CZ" altLang="cs-CZ" i="1" dirty="0" err="1">
                <a:latin typeface="+mn-lt"/>
              </a:rPr>
              <a:t>Large</a:t>
            </a:r>
            <a:r>
              <a:rPr lang="cs-CZ" altLang="cs-CZ" i="1" dirty="0">
                <a:latin typeface="+mn-lt"/>
              </a:rPr>
              <a:t> Hadron </a:t>
            </a:r>
            <a:r>
              <a:rPr lang="cs-CZ" altLang="cs-CZ" i="1" dirty="0" err="1">
                <a:latin typeface="+mn-lt"/>
              </a:rPr>
              <a:t>Collider</a:t>
            </a:r>
            <a:r>
              <a:rPr lang="cs-CZ" altLang="cs-CZ" dirty="0">
                <a:latin typeface="+mn-lt"/>
              </a:rPr>
              <a:t>), který je tím správným nástrojem pro budoucnost;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září 1995 - mezinárodní skupina vedená Walterem </a:t>
            </a:r>
            <a:r>
              <a:rPr lang="cs-CZ" altLang="cs-CZ" dirty="0" err="1">
                <a:latin typeface="+mn-lt"/>
              </a:rPr>
              <a:t>Oelertem</a:t>
            </a:r>
            <a:r>
              <a:rPr lang="cs-CZ" altLang="cs-CZ" dirty="0">
                <a:latin typeface="+mn-lt"/>
              </a:rPr>
              <a:t> syntetizuje </a:t>
            </a:r>
            <a:r>
              <a:rPr lang="cs-CZ" altLang="cs-CZ" dirty="0" err="1">
                <a:latin typeface="+mn-lt"/>
              </a:rPr>
              <a:t>antiatom</a:t>
            </a:r>
            <a:r>
              <a:rPr lang="cs-CZ" altLang="cs-CZ" dirty="0">
                <a:latin typeface="+mn-lt"/>
              </a:rPr>
              <a:t> vodíku.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15888" y="1777167"/>
            <a:ext cx="43210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1990 - </a:t>
            </a:r>
            <a:r>
              <a:rPr lang="cs-CZ" altLang="cs-CZ" dirty="0" err="1">
                <a:latin typeface="+mn-lt"/>
              </a:rPr>
              <a:t>Tim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Berners-Lee</a:t>
            </a:r>
            <a:r>
              <a:rPr lang="cs-CZ" altLang="cs-CZ" dirty="0">
                <a:latin typeface="+mn-lt"/>
              </a:rPr>
              <a:t> navrhuje distribuovaný informační systém, který je založený na hypertextu a odkazech na části informace uložené na různých počítačích; pro tento systém volí jméno „</a:t>
            </a:r>
            <a:r>
              <a:rPr lang="cs-CZ" altLang="cs-CZ" i="1" dirty="0" err="1">
                <a:latin typeface="+mn-lt"/>
              </a:rPr>
              <a:t>World-Wide</a:t>
            </a:r>
            <a:r>
              <a:rPr lang="cs-CZ" altLang="cs-CZ" i="1" dirty="0">
                <a:latin typeface="+mn-lt"/>
              </a:rPr>
              <a:t> Web</a:t>
            </a:r>
            <a:r>
              <a:rPr lang="cs-CZ" altLang="cs-CZ" dirty="0">
                <a:latin typeface="+mn-lt"/>
              </a:rPr>
              <a:t>“;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5009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latin typeface="+mn-lt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1997 - po podpisu dohody o poskytnutí podstatného příspěvku na LHC (531 M$) se USA stávají pozorovatelským státem v CERN;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2000 - experimenty poskytují přesvědčivé signály existence nového stavu hmoty: kvark gluonové plasmy, který je 20krát hustší než obvyklá hadronová hmota a ve kterém se kvarky osvobozují od vazby v nukleonech a volně se pohybují; tento stav hmoty existoval několik mikrosekund po Velkém Třesku, před vytvářením hmotných částic;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listopad 2000 - LEP; během 11 let existence potvrdily 4 experimenty na LEP </a:t>
            </a:r>
            <a:r>
              <a:rPr lang="cs-CZ" altLang="cs-CZ" i="1" dirty="0">
                <a:latin typeface="+mn-lt"/>
              </a:rPr>
              <a:t>Standardní model</a:t>
            </a:r>
            <a:r>
              <a:rPr lang="cs-CZ" altLang="cs-CZ" dirty="0">
                <a:latin typeface="+mn-lt"/>
              </a:rPr>
              <a:t> s mimořádnou přesností;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10. 9. 2008 - slavnostně uveden do provozu LHC; po nehodě chladícího systému uveden opětovně do provozu 20. 11. 2009;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14. 3. 2013 – potvrzen objev </a:t>
            </a:r>
            <a:r>
              <a:rPr lang="cs-CZ" altLang="cs-CZ" dirty="0" err="1">
                <a:latin typeface="+mn-lt"/>
              </a:rPr>
              <a:t>Higgsova</a:t>
            </a:r>
            <a:r>
              <a:rPr lang="cs-CZ" altLang="cs-CZ" dirty="0">
                <a:latin typeface="+mn-lt"/>
              </a:rPr>
              <a:t> bosonu.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CERN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… historie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5009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61925" y="503675"/>
            <a:ext cx="5278438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interakce CERN – Panská: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19. 5. 2006;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16. 5. 2008;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21. 5. 2010;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18. 5. 2012;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5. 2014;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5. 2016;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5. 2018;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  <a:latin typeface="Arial"/>
              </a:rPr>
              <a:t>29. 10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2018;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(učitelé</a:t>
            </a:r>
            <a:r>
              <a:rPr lang="cs-CZ" altLang="cs-CZ" sz="1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  <a:latin typeface="Arial"/>
              </a:rPr>
              <a:t>13. 5. 2022</a:t>
            </a: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4151" name="Picture 7" descr="CERN - symbol (s orámování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40" y="4594316"/>
            <a:ext cx="207645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2" name="Picture 8" descr="SPŠ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20" y="1133745"/>
            <a:ext cx="1622270" cy="16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4" name="Picture 10" descr="CERN - příjez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1448780"/>
            <a:ext cx="4031940" cy="53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0" y="2874339"/>
            <a:ext cx="2903120" cy="10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0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49509" name="Picture 5" descr="CERN - urychlova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9144000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69199"/>
              </p:ext>
            </p:extLst>
          </p:nvPr>
        </p:nvGraphicFramePr>
        <p:xfrm>
          <a:off x="1557338" y="1912938"/>
          <a:ext cx="45608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5640" progId="Equation.DSMT4">
                  <p:embed/>
                </p:oleObj>
              </mc:Choice>
              <mc:Fallback>
                <p:oleObj name="Equation" r:id="rId2" imgW="9144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912938"/>
                        <a:ext cx="45608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90488" y="728663"/>
            <a:ext cx="8982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nabité částice s elektrickým nábojem </a:t>
            </a:r>
            <a:r>
              <a:rPr lang="cs-CZ" altLang="cs-CZ" i="1" dirty="0">
                <a:latin typeface="+mn-lt"/>
              </a:rPr>
              <a:t>Q</a:t>
            </a:r>
            <a:r>
              <a:rPr lang="cs-CZ" altLang="cs-CZ" dirty="0">
                <a:latin typeface="+mn-lt"/>
              </a:rPr>
              <a:t>, které se </a:t>
            </a:r>
            <a:r>
              <a:rPr lang="cs-CZ" altLang="cs-CZ">
                <a:latin typeface="+mn-lt"/>
              </a:rPr>
              <a:t>pohybují v elektromagnetickém </a:t>
            </a:r>
            <a:r>
              <a:rPr lang="cs-CZ" altLang="cs-CZ" dirty="0">
                <a:latin typeface="+mn-lt"/>
              </a:rPr>
              <a:t>poli popsaném elektrickou intenzitou     a magnetickou indukcí     rychlostí   , urychluje Lorenzova síla</a:t>
            </a:r>
          </a:p>
        </p:txBody>
      </p:sp>
      <p:graphicFrame>
        <p:nvGraphicFramePr>
          <p:cNvPr id="1280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78837"/>
              </p:ext>
            </p:extLst>
          </p:nvPr>
        </p:nvGraphicFramePr>
        <p:xfrm>
          <a:off x="7947375" y="1052788"/>
          <a:ext cx="349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77480" progId="Equation.DSMT4">
                  <p:embed/>
                </p:oleObj>
              </mc:Choice>
              <mc:Fallback>
                <p:oleObj name="Equation" r:id="rId4" imgW="1396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375" y="1052788"/>
                        <a:ext cx="349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5579"/>
              </p:ext>
            </p:extLst>
          </p:nvPr>
        </p:nvGraphicFramePr>
        <p:xfrm>
          <a:off x="3007615" y="1436044"/>
          <a:ext cx="349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77480" progId="Equation.DSMT4">
                  <p:embed/>
                </p:oleObj>
              </mc:Choice>
              <mc:Fallback>
                <p:oleObj name="Equation" r:id="rId6" imgW="13968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15" y="1436044"/>
                        <a:ext cx="349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677776"/>
              </p:ext>
            </p:extLst>
          </p:nvPr>
        </p:nvGraphicFramePr>
        <p:xfrm>
          <a:off x="4556280" y="1422229"/>
          <a:ext cx="285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90440" progId="Equation.DSMT4">
                  <p:embed/>
                </p:oleObj>
              </mc:Choice>
              <mc:Fallback>
                <p:oleObj name="Equation" r:id="rId8" imgW="11412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280" y="1422229"/>
                        <a:ext cx="285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Line 12"/>
          <p:cNvSpPr>
            <a:spLocks noChangeShapeType="1"/>
          </p:cNvSpPr>
          <p:nvPr/>
        </p:nvSpPr>
        <p:spPr bwMode="auto">
          <a:xfrm flipH="1">
            <a:off x="1979613" y="2798763"/>
            <a:ext cx="1258887" cy="727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50826" y="3789363"/>
            <a:ext cx="4411184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b="1" u="sng" dirty="0">
                <a:latin typeface="+mn-lt"/>
              </a:rPr>
              <a:t>urychlování částic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(mění se </a:t>
            </a:r>
            <a:r>
              <a:rPr lang="cs-CZ" altLang="cs-CZ" b="1" u="sng" dirty="0">
                <a:latin typeface="+mn-lt"/>
              </a:rPr>
              <a:t>VELIKOST</a:t>
            </a:r>
            <a:r>
              <a:rPr lang="cs-CZ" altLang="cs-CZ" dirty="0">
                <a:latin typeface="+mn-lt"/>
              </a:rPr>
              <a:t> rychlosti);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urychlovací dutiny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4887035" y="3789362"/>
            <a:ext cx="409504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b="1" u="sng" dirty="0">
                <a:latin typeface="+mn-lt"/>
              </a:rPr>
              <a:t>zatáčení částic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(mění se </a:t>
            </a:r>
            <a:r>
              <a:rPr lang="cs-CZ" altLang="cs-CZ" b="1" u="sng" dirty="0">
                <a:latin typeface="+mn-lt"/>
              </a:rPr>
              <a:t>SMĚR</a:t>
            </a:r>
            <a:r>
              <a:rPr lang="cs-CZ" altLang="cs-CZ" dirty="0">
                <a:latin typeface="+mn-lt"/>
              </a:rPr>
              <a:t> rychlosti);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magnety</a:t>
            </a: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5129213" y="2792413"/>
            <a:ext cx="1395412" cy="727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 animBg="1"/>
      <p:bldP spid="128013" grpId="0"/>
      <p:bldP spid="128014" grpId="0"/>
      <p:bldP spid="1280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urychlovací dutiny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dipólové magnety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kvadrupólové magnety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detektory</a:t>
            </a:r>
          </a:p>
        </p:txBody>
      </p:sp>
      <p:pic>
        <p:nvPicPr>
          <p:cNvPr id="150542" name="Picture 14" descr="C:\Dokumenty\Obrázky\Fyzikální texty\Encyklopedie\Mikro - urychlovač (dipó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9" y="1651589"/>
            <a:ext cx="3600401" cy="19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3" name="Picture 15" descr="C:\Dokumenty\Obrázky\Fyzikální texty\Encyklopedie\Mikro - urychlovač (dutin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5" y="270356"/>
            <a:ext cx="3015335" cy="13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4" name="Picture 16" descr="C:\Dokumenty\Obrázky\Fyzikální texty\Encyklopedie\Mikro - urychlovač (kalorimetr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896997"/>
            <a:ext cx="5894880" cy="19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5" name="Picture 17" descr="C:\Dokumenty\Obrázky\Fyzikální texty\Encyklopedie\Mikro - urychlovač (kvadrupól 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5" y="3248980"/>
            <a:ext cx="1750060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6" name="Picture 18" descr="C:\Dokumenty\Obrázky\Fyzikální texty\Encyklopedie\Mikro - urychlovač (kvadrupól 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60" y="2951800"/>
            <a:ext cx="2270125" cy="23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35174" name="Picture 6" descr="Jaderka - urychlovač kruhový (celek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14350"/>
            <a:ext cx="67722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357563" y="0"/>
            <a:ext cx="578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sběr dat z experimentu</a:t>
            </a:r>
          </a:p>
        </p:txBody>
      </p:sp>
      <p:pic>
        <p:nvPicPr>
          <p:cNvPr id="137222" name="Picture 6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90963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3403600" y="1539875"/>
            <a:ext cx="7651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pic>
        <p:nvPicPr>
          <p:cNvPr id="137224" name="Picture 8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0808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5" name="Picture 9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298575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68450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7" name="Picture 11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000125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8" name="Picture 12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65893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9" name="Picture 13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36048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1" name="Picture 15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044575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2" name="Picture 16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74783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3" name="Picture 17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90963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4" name="Line 18"/>
          <p:cNvSpPr>
            <a:spLocks noChangeShapeType="1"/>
          </p:cNvSpPr>
          <p:nvPr/>
        </p:nvSpPr>
        <p:spPr bwMode="auto">
          <a:xfrm flipH="1">
            <a:off x="4483100" y="1539875"/>
            <a:ext cx="765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pic>
        <p:nvPicPr>
          <p:cNvPr id="137235" name="Picture 19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20808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6" name="Picture 20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298575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7" name="Picture 21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568450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8" name="Picture 22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000125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9" name="Picture 23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65893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0" name="Picture 24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36048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1" name="Picture 25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044575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2" name="Picture 26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74783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90488" y="2449513"/>
            <a:ext cx="898207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srážka shluku protonů - každých 25 </a:t>
            </a:r>
            <a:r>
              <a:rPr lang="cs-CZ" altLang="cs-CZ" dirty="0" err="1">
                <a:latin typeface="+mn-lt"/>
              </a:rPr>
              <a:t>ns</a:t>
            </a:r>
            <a:r>
              <a:rPr lang="cs-CZ" altLang="cs-CZ" dirty="0">
                <a:latin typeface="+mn-lt"/>
              </a:rPr>
              <a:t> (tj. s frekvencí 40 MHz);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v každém shluku se setká 23 protonů - frekvence srážek tedy je 1 GHz;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proto se používá </a:t>
            </a:r>
            <a:r>
              <a:rPr lang="cs-CZ" altLang="cs-CZ" dirty="0" err="1">
                <a:latin typeface="+mn-lt"/>
              </a:rPr>
              <a:t>trigrovací</a:t>
            </a:r>
            <a:r>
              <a:rPr lang="cs-CZ" altLang="cs-CZ" dirty="0">
                <a:latin typeface="+mn-lt"/>
              </a:rPr>
              <a:t> systém, který vybírá jen ty zajímavé události; frekvence srážek klesne na zhruba 100 Hz;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 událost = 1 MB dat, tj. každých 7 s CD (každých 45 s DVD);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zaznamenaná data se posílají do členských států k dalšímu zpracování.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771775" y="0"/>
            <a:ext cx="6372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proč tak velké urychlovače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15888" y="728663"/>
            <a:ext cx="8866187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Proč stavět tak velké urychlovače?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Nestačily by menší?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Nestačily: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částice pohybující se se zrychlením ztrácí část své energie ve formě </a:t>
            </a:r>
            <a:r>
              <a:rPr lang="cs-CZ" altLang="cs-CZ">
                <a:latin typeface="+mn-lt"/>
              </a:rPr>
              <a:t>elektromagnetického záření;</a:t>
            </a: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částice se pohybují po kružnici; síla způsobující změnu směru pohybu částice je také přímo úměrná velikosti zrychlení, tedy nepřímo úměrná poloměru;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na delší dráze stačí menší velikost urychlující síly, a tedy i menší energie.</a:t>
            </a:r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699683"/>
              </p:ext>
            </p:extLst>
          </p:nvPr>
        </p:nvGraphicFramePr>
        <p:xfrm>
          <a:off x="3586472" y="2798930"/>
          <a:ext cx="15255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368280" progId="Equation.DSMT4">
                  <p:embed/>
                </p:oleObj>
              </mc:Choice>
              <mc:Fallback>
                <p:oleObj name="Equation" r:id="rId2" imgW="60948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472" y="2798930"/>
                        <a:ext cx="152558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357563" y="0"/>
            <a:ext cx="578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k čemu to je?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15888" y="728663"/>
            <a:ext cx="88661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Proč vydávat M$ za velké experimenty?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Co z toho budou mít „normální“ lidi?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 err="1">
                <a:latin typeface="+mn-lt"/>
              </a:rPr>
              <a:t>World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Wide</a:t>
            </a:r>
            <a:r>
              <a:rPr lang="cs-CZ" altLang="cs-CZ" dirty="0">
                <a:latin typeface="+mn-lt"/>
              </a:rPr>
              <a:t> Web;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výzkum částic (cílenější výroba a aplikace léků, …);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rozvoj technologií a jejich následné zavádění do praxe;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možnost objevů velké ekonomické a praktické důležitosti;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vzdělávání (exkurze SPŠST Panská </a:t>
            </a:r>
            <a:r>
              <a:rPr lang="cs-CZ" altLang="cs-CZ" dirty="0">
                <a:latin typeface="+mn-lt"/>
                <a:sym typeface="Wingdings" pitchFamily="2" charset="2"/>
              </a:rPr>
              <a:t>, …);</a:t>
            </a: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pracovní příležitosti;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rozvoj kultury, vědy a techniky;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spolupráce mezi národy;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" y="0"/>
            <a:ext cx="448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ZAČÍNÁ FYZIKA …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48680"/>
            <a:ext cx="878522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u="sng" dirty="0">
                <a:latin typeface="+mn-lt"/>
              </a:rPr>
              <a:t>PROČ PŘEDNÁŠKA PŘED CESTOU?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Je lépe se poznat dříve, než až v autobuse 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</a:t>
            </a:r>
            <a:endParaRPr lang="cs-CZ" altLang="cs-CZ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Vědět, o čem CERN je, abychom se mohli ptát</a:t>
            </a:r>
            <a:endParaRPr lang="cs-CZ" altLang="cs-CZ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Nebudeme ztrácet na místě čas - získáme více zajímavých informací od místních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Jsme tu ve svém volnu, můžeme „vykázat“ zájem o problematiku a lépe tak shánět sponzory 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cs-CZ" altLang="cs-C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 jdeme na to </a:t>
            </a:r>
            <a:r>
              <a:rPr lang="cs-CZ" altLang="cs-C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</a:t>
            </a:r>
            <a:endParaRPr lang="cs-CZ" altLang="cs-CZ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9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843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ZÁVĚR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03575" y="0"/>
            <a:ext cx="594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zdroje a poděkování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9388" y="836613"/>
            <a:ext cx="878522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Jiří Dolejší, MFF UK Praha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R. Zajac, J. Šebesta: </a:t>
            </a:r>
            <a:r>
              <a:rPr lang="cs-CZ" altLang="cs-CZ" i="1" dirty="0">
                <a:latin typeface="+mn-lt"/>
              </a:rPr>
              <a:t>Historické pramene </a:t>
            </a:r>
            <a:r>
              <a:rPr lang="cs-CZ" altLang="cs-CZ" i="1" dirty="0" err="1">
                <a:latin typeface="+mn-lt"/>
              </a:rPr>
              <a:t>súčasnej</a:t>
            </a:r>
            <a:r>
              <a:rPr lang="cs-CZ" altLang="cs-CZ" i="1" dirty="0">
                <a:latin typeface="+mn-lt"/>
              </a:rPr>
              <a:t> fyziky</a:t>
            </a:r>
            <a:r>
              <a:rPr lang="cs-CZ" altLang="cs-CZ" dirty="0">
                <a:latin typeface="+mn-lt"/>
              </a:rPr>
              <a:t>, Alfa Bratislava, 1990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Charles </a:t>
            </a:r>
            <a:r>
              <a:rPr lang="cs-CZ" altLang="cs-CZ" dirty="0" err="1">
                <a:latin typeface="+mn-lt"/>
              </a:rPr>
              <a:t>Seife</a:t>
            </a:r>
            <a:r>
              <a:rPr lang="cs-CZ" altLang="cs-CZ" dirty="0">
                <a:latin typeface="+mn-lt"/>
              </a:rPr>
              <a:t>: </a:t>
            </a:r>
            <a:r>
              <a:rPr lang="cs-CZ" altLang="cs-CZ" i="1" dirty="0">
                <a:latin typeface="+mn-lt"/>
              </a:rPr>
              <a:t>Nula - životopis jedné nebezpečné myšlenky</a:t>
            </a:r>
            <a:r>
              <a:rPr lang="cs-CZ" altLang="cs-CZ" dirty="0">
                <a:latin typeface="+mn-lt"/>
              </a:rPr>
              <a:t>, Nakladatelství Dokořán a Argo, Praha 2005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3810815"/>
            <a:ext cx="8785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Děkuji za pozornost </a:t>
            </a:r>
            <a:r>
              <a:rPr lang="cs-CZ" altLang="cs-CZ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anose="05000000000000000000" pitchFamily="2" charset="2"/>
              </a:rPr>
              <a:t></a:t>
            </a:r>
            <a:endParaRPr lang="cs-CZ" altLang="cs-CZ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HISTORIE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první zmínky o atomech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684213"/>
            <a:ext cx="8785225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5. - 2. století př. n. l. - řečtí filosofové </a:t>
            </a:r>
            <a:r>
              <a:rPr lang="cs-CZ" altLang="cs-CZ" dirty="0" err="1">
                <a:latin typeface="+mn-lt"/>
              </a:rPr>
              <a:t>Leukippos</a:t>
            </a:r>
            <a:r>
              <a:rPr lang="cs-CZ" altLang="cs-CZ" dirty="0">
                <a:latin typeface="+mn-lt"/>
              </a:rPr>
              <a:t> z </a:t>
            </a:r>
            <a:r>
              <a:rPr lang="cs-CZ" altLang="cs-CZ" dirty="0" err="1">
                <a:latin typeface="+mn-lt"/>
              </a:rPr>
              <a:t>Mílétu</a:t>
            </a:r>
            <a:r>
              <a:rPr lang="cs-CZ" altLang="cs-CZ" dirty="0">
                <a:latin typeface="+mn-lt"/>
              </a:rPr>
              <a:t>, </a:t>
            </a:r>
            <a:r>
              <a:rPr lang="cs-CZ" altLang="cs-CZ" dirty="0" err="1">
                <a:latin typeface="+mn-lt"/>
              </a:rPr>
              <a:t>Démokritos</a:t>
            </a:r>
            <a:r>
              <a:rPr lang="cs-CZ" altLang="cs-CZ" dirty="0">
                <a:latin typeface="+mn-lt"/>
              </a:rPr>
              <a:t> z Abdéry a </a:t>
            </a:r>
            <a:r>
              <a:rPr lang="cs-CZ" altLang="cs-CZ" dirty="0" err="1">
                <a:latin typeface="+mn-lt"/>
              </a:rPr>
              <a:t>Epikúros</a:t>
            </a:r>
            <a:r>
              <a:rPr lang="cs-CZ" altLang="cs-CZ" dirty="0">
                <a:latin typeface="+mn-lt"/>
              </a:rPr>
              <a:t> ze Samu: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atomismus</a:t>
            </a:r>
            <a:r>
              <a:rPr lang="cs-CZ" altLang="cs-CZ" dirty="0"/>
              <a:t>;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svět je složen z atomů (nedělitelných, kompaktních, okem neviditelných) a prázdného prostoru;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 err="1">
                <a:latin typeface="+mn-lt"/>
              </a:rPr>
              <a:t>Lucretius</a:t>
            </a:r>
            <a:r>
              <a:rPr lang="cs-CZ" altLang="cs-CZ" dirty="0">
                <a:latin typeface="+mn-lt"/>
              </a:rPr>
              <a:t> Cara (asi 97 - 55 př. n. l.) - nejúplnější výklad atomismu ve svém díle </a:t>
            </a:r>
            <a:r>
              <a:rPr lang="cs-CZ" altLang="cs-CZ" i="1" dirty="0">
                <a:latin typeface="+mn-lt"/>
              </a:rPr>
              <a:t>De </a:t>
            </a:r>
            <a:r>
              <a:rPr lang="cs-CZ" altLang="cs-CZ" i="1" dirty="0" err="1">
                <a:latin typeface="+mn-lt"/>
              </a:rPr>
              <a:t>rerum</a:t>
            </a:r>
            <a:r>
              <a:rPr lang="cs-CZ" altLang="cs-CZ" i="1" dirty="0">
                <a:latin typeface="+mn-lt"/>
              </a:rPr>
              <a:t> natura</a:t>
            </a:r>
            <a:r>
              <a:rPr lang="cs-CZ" altLang="cs-CZ" dirty="0">
                <a:latin typeface="+mn-lt"/>
              </a:rPr>
              <a:t> (</a:t>
            </a:r>
            <a:r>
              <a:rPr lang="cs-CZ" altLang="cs-CZ" i="1" dirty="0">
                <a:latin typeface="+mn-lt"/>
              </a:rPr>
              <a:t>O přírodě</a:t>
            </a:r>
            <a:r>
              <a:rPr lang="cs-CZ" altLang="cs-CZ" dirty="0">
                <a:latin typeface="+mn-lt"/>
              </a:rPr>
              <a:t>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John Dalton</a:t>
            </a:r>
            <a:r>
              <a:rPr lang="cs-CZ" altLang="cs-CZ" dirty="0">
                <a:latin typeface="+mn-lt"/>
              </a:rPr>
              <a:t> (1766 - 1844)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chemický atomismus</a:t>
            </a:r>
            <a:r>
              <a:rPr lang="cs-CZ" altLang="cs-CZ" dirty="0">
                <a:latin typeface="+mn-lt"/>
              </a:rPr>
              <a:t>; chemické prvky se slučují ve stálých hmotnostních poměrech - atomy jednotlivých prvků se spojují v molekuly (nejmenší částice chemických sloučenin).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Makroskopická tělesa nejsou spojitá, ale mají přetržitou strukturu. Skládají se z molekul, jako nejmenších částic chemických sloučenin. Molekuly se skládají z atomů, jako nejmenších částic chemických prvků.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HISTORIE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elektron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druhá polovina 19. století - zkoumání elektromagnetických jevů; elektromagnetismus je popsán, ale není známa jeho podstata;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1859 - </a:t>
            </a:r>
            <a:r>
              <a:rPr lang="cs-CZ" altLang="cs-CZ" dirty="0" err="1">
                <a:latin typeface="+mn-lt"/>
              </a:rPr>
              <a:t>Plücker</a:t>
            </a:r>
            <a:r>
              <a:rPr lang="cs-CZ" altLang="cs-CZ" dirty="0">
                <a:latin typeface="+mn-lt"/>
              </a:rPr>
              <a:t> objevuje ve výbojích v plynu katodové paprsky a zkoumá jejich vlastnosti;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1895 -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W. C.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Röntgen</a:t>
            </a:r>
            <a:r>
              <a:rPr lang="cs-CZ" altLang="cs-CZ" dirty="0">
                <a:latin typeface="+mn-lt"/>
              </a:rPr>
              <a:t> (nositel první Nobelovy ceny za fyziku z roku 1901) objevuje rentgenové záření („paprsky X“);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1897 -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J. J. Thomson</a:t>
            </a:r>
            <a:r>
              <a:rPr lang="cs-CZ" altLang="cs-CZ" dirty="0">
                <a:latin typeface="+mn-lt"/>
              </a:rPr>
              <a:t> (anglický fyzik 1856 - 1940, Nobelova cena za rok 1906) vyslovuje hypotézu o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elektronu</a:t>
            </a:r>
            <a:r>
              <a:rPr lang="cs-CZ" altLang="cs-CZ" dirty="0">
                <a:latin typeface="+mn-lt"/>
              </a:rPr>
              <a:t> („atom elektřiny“) díky zkoumání výbojů v plynech, později byly zjištěny další zdroje elektronů - záporně nabitá zinková destička při dopadu světla, žhavený kovový drátek, radioaktivní rozpad, …;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1910 -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R. A.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Millikan</a:t>
            </a:r>
            <a:r>
              <a:rPr lang="cs-CZ" altLang="cs-CZ" dirty="0">
                <a:latin typeface="+mn-lt"/>
              </a:rPr>
              <a:t> (1868 - 1953, Nobelova cena za rok 1923) zjišťuje, že náboj je vždy malým celočíselným násobkem záporně vzatého elementárního náboje - elektrický náboj je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kvantován</a:t>
            </a:r>
            <a:r>
              <a:rPr lang="cs-CZ" altLang="cs-CZ" dirty="0"/>
              <a:t>.</a:t>
            </a:r>
            <a:endParaRPr lang="cs-CZ" altLang="cs-CZ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první model atomu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altLang="cs-CZ" b="1" u="sng">
                <a:latin typeface="+mn-lt"/>
              </a:rPr>
              <a:t>Thomsonův (pudinkový) model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430213" y="1268413"/>
            <a:ext cx="3916362" cy="3916362"/>
          </a:xfrm>
          <a:prstGeom prst="ellipse">
            <a:avLst/>
          </a:prstGeom>
          <a:solidFill>
            <a:srgbClr val="C5F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88072" name="AutoShape 8" descr="Pergamen"/>
          <p:cNvSpPr>
            <a:spLocks noChangeArrowheads="1"/>
          </p:cNvSpPr>
          <p:nvPr/>
        </p:nvSpPr>
        <p:spPr bwMode="auto">
          <a:xfrm>
            <a:off x="4841875" y="1089025"/>
            <a:ext cx="1979613" cy="831850"/>
          </a:xfrm>
          <a:prstGeom prst="wedgeRectCallout">
            <a:avLst>
              <a:gd name="adj1" fmla="val -113912"/>
              <a:gd name="adj2" fmla="val 8339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+mn-lt"/>
              </a:rPr>
              <a:t>Kladně nabitá hmota</a:t>
            </a:r>
          </a:p>
        </p:txBody>
      </p:sp>
      <p:pic>
        <p:nvPicPr>
          <p:cNvPr id="88077" name="Picture 13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63713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8" name="Picture 14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889250"/>
            <a:ext cx="36036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9" name="Picture 15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886200"/>
            <a:ext cx="36036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0" name="Picture 16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337050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1" name="Picture 17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986088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2" name="Picture 18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041525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3" name="Picture 19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2798763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4" name="AutoShape 20" descr="Pergamen"/>
          <p:cNvSpPr>
            <a:spLocks noChangeArrowheads="1"/>
          </p:cNvSpPr>
          <p:nvPr/>
        </p:nvSpPr>
        <p:spPr bwMode="auto">
          <a:xfrm>
            <a:off x="4797425" y="2124075"/>
            <a:ext cx="1979613" cy="466725"/>
          </a:xfrm>
          <a:prstGeom prst="wedgeRectCallout">
            <a:avLst>
              <a:gd name="adj1" fmla="val -92662"/>
              <a:gd name="adj2" fmla="val 113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+mn-lt"/>
              </a:rPr>
              <a:t>Elektron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4572000" y="4824413"/>
            <a:ext cx="40957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+mn-lt"/>
              </a:rPr>
              <a:t>atom je:</a:t>
            </a:r>
          </a:p>
          <a:p>
            <a:pPr>
              <a:spcBef>
                <a:spcPct val="30000"/>
              </a:spcBef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elektricky neutrální</a:t>
            </a:r>
          </a:p>
          <a:p>
            <a:pPr>
              <a:spcBef>
                <a:spcPct val="30000"/>
              </a:spcBef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stabilní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 flipH="1" flipV="1">
            <a:off x="2636838" y="2303463"/>
            <a:ext cx="1665287" cy="1260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 flipV="1">
            <a:off x="4392613" y="2528888"/>
            <a:ext cx="2024062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180975" y="3608388"/>
            <a:ext cx="8486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objev atomového jádra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61925" y="638175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1911 - experimenty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Rutherforda</a:t>
            </a:r>
            <a:r>
              <a:rPr lang="cs-CZ" altLang="cs-CZ" dirty="0">
                <a:latin typeface="+mn-lt"/>
              </a:rPr>
              <a:t> (1871 - 1937, Nobelova cena za chemii za rok 1908),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H. Geigera</a:t>
            </a:r>
            <a:r>
              <a:rPr lang="cs-CZ" altLang="cs-CZ" dirty="0">
                <a:latin typeface="+mn-lt"/>
              </a:rPr>
              <a:t> (1882 - 1945) a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Marsdena</a:t>
            </a:r>
            <a:r>
              <a:rPr lang="cs-CZ" altLang="cs-CZ" dirty="0">
                <a:latin typeface="+mn-lt"/>
              </a:rPr>
              <a:t> odhalily skutečnou strukturu hmoty</a:t>
            </a:r>
          </a:p>
        </p:txBody>
      </p:sp>
      <p:pic>
        <p:nvPicPr>
          <p:cNvPr id="145416" name="Picture 8" descr="Částice al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429000"/>
            <a:ext cx="41116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7" name="Freeform 9"/>
          <p:cNvSpPr>
            <a:spLocks/>
          </p:cNvSpPr>
          <p:nvPr/>
        </p:nvSpPr>
        <p:spPr bwMode="auto">
          <a:xfrm>
            <a:off x="476250" y="2979738"/>
            <a:ext cx="1216025" cy="1350962"/>
          </a:xfrm>
          <a:custGeom>
            <a:avLst/>
            <a:gdLst>
              <a:gd name="T0" fmla="*/ 0 w 1134"/>
              <a:gd name="T1" fmla="*/ 0 h 652"/>
              <a:gd name="T2" fmla="*/ 0 w 1134"/>
              <a:gd name="T3" fmla="*/ 652 h 652"/>
              <a:gd name="T4" fmla="*/ 879 w 1134"/>
              <a:gd name="T5" fmla="*/ 652 h 652"/>
              <a:gd name="T6" fmla="*/ 879 w 1134"/>
              <a:gd name="T7" fmla="*/ 396 h 652"/>
              <a:gd name="T8" fmla="*/ 1134 w 1134"/>
              <a:gd name="T9" fmla="*/ 396 h 652"/>
              <a:gd name="T10" fmla="*/ 1134 w 1134"/>
              <a:gd name="T11" fmla="*/ 226 h 652"/>
              <a:gd name="T12" fmla="*/ 879 w 1134"/>
              <a:gd name="T13" fmla="*/ 226 h 652"/>
              <a:gd name="T14" fmla="*/ 879 w 1134"/>
              <a:gd name="T15" fmla="*/ 0 h 652"/>
              <a:gd name="T16" fmla="*/ 0 w 1134"/>
              <a:gd name="T17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4" h="652">
                <a:moveTo>
                  <a:pt x="0" y="0"/>
                </a:moveTo>
                <a:lnTo>
                  <a:pt x="0" y="652"/>
                </a:lnTo>
                <a:lnTo>
                  <a:pt x="879" y="652"/>
                </a:lnTo>
                <a:lnTo>
                  <a:pt x="879" y="396"/>
                </a:lnTo>
                <a:lnTo>
                  <a:pt x="1134" y="396"/>
                </a:lnTo>
                <a:lnTo>
                  <a:pt x="1134" y="226"/>
                </a:lnTo>
                <a:lnTo>
                  <a:pt x="879" y="226"/>
                </a:lnTo>
                <a:lnTo>
                  <a:pt x="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4257675" y="2079625"/>
            <a:ext cx="134938" cy="3014663"/>
          </a:xfrm>
          <a:prstGeom prst="rect">
            <a:avLst/>
          </a:prstGeom>
          <a:solidFill>
            <a:srgbClr val="FFEA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6597650" y="2079625"/>
            <a:ext cx="223838" cy="30146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pic>
        <p:nvPicPr>
          <p:cNvPr id="145420" name="Picture 12" descr="Částice al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709863"/>
            <a:ext cx="4111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1" name="Freeform 13"/>
          <p:cNvSpPr>
            <a:spLocks/>
          </p:cNvSpPr>
          <p:nvPr/>
        </p:nvSpPr>
        <p:spPr bwMode="auto">
          <a:xfrm>
            <a:off x="5067300" y="3249613"/>
            <a:ext cx="152400" cy="358775"/>
          </a:xfrm>
          <a:custGeom>
            <a:avLst/>
            <a:gdLst>
              <a:gd name="T0" fmla="*/ 0 w 96"/>
              <a:gd name="T1" fmla="*/ 0 h 226"/>
              <a:gd name="T2" fmla="*/ 34 w 96"/>
              <a:gd name="T3" fmla="*/ 27 h 226"/>
              <a:gd name="T4" fmla="*/ 78 w 96"/>
              <a:gd name="T5" fmla="*/ 71 h 226"/>
              <a:gd name="T6" fmla="*/ 96 w 96"/>
              <a:gd name="T7" fmla="*/ 151 h 226"/>
              <a:gd name="T8" fmla="*/ 85 w 96"/>
              <a:gd name="T9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26">
                <a:moveTo>
                  <a:pt x="0" y="0"/>
                </a:moveTo>
                <a:lnTo>
                  <a:pt x="34" y="27"/>
                </a:lnTo>
                <a:lnTo>
                  <a:pt x="78" y="71"/>
                </a:lnTo>
                <a:lnTo>
                  <a:pt x="96" y="151"/>
                </a:lnTo>
                <a:lnTo>
                  <a:pt x="85" y="226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22" name="AutoShape 14" descr="Pergamen"/>
          <p:cNvSpPr>
            <a:spLocks noChangeArrowheads="1"/>
          </p:cNvSpPr>
          <p:nvPr/>
        </p:nvSpPr>
        <p:spPr bwMode="auto">
          <a:xfrm>
            <a:off x="206375" y="5499100"/>
            <a:ext cx="2115375" cy="461665"/>
          </a:xfrm>
          <a:prstGeom prst="wedgeRectCallout">
            <a:avLst>
              <a:gd name="adj1" fmla="val -17120"/>
              <a:gd name="adj2" fmla="val -33503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Zdroj     částic</a:t>
            </a:r>
          </a:p>
        </p:txBody>
      </p:sp>
      <p:graphicFrame>
        <p:nvGraphicFramePr>
          <p:cNvPr id="1454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96031"/>
              </p:ext>
            </p:extLst>
          </p:nvPr>
        </p:nvGraphicFramePr>
        <p:xfrm>
          <a:off x="1058863" y="5589588"/>
          <a:ext cx="28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589588"/>
                        <a:ext cx="2857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4" name="AutoShape 16" descr="Pergamen"/>
          <p:cNvSpPr>
            <a:spLocks noChangeArrowheads="1"/>
          </p:cNvSpPr>
          <p:nvPr/>
        </p:nvSpPr>
        <p:spPr bwMode="auto">
          <a:xfrm>
            <a:off x="1475386" y="6093856"/>
            <a:ext cx="1528762" cy="461665"/>
          </a:xfrm>
          <a:prstGeom prst="wedgeRectCallout">
            <a:avLst>
              <a:gd name="adj1" fmla="val 33096"/>
              <a:gd name="adj2" fmla="val -53387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    částice</a:t>
            </a:r>
          </a:p>
        </p:txBody>
      </p:sp>
      <p:graphicFrame>
        <p:nvGraphicFramePr>
          <p:cNvPr id="1454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88594"/>
              </p:ext>
            </p:extLst>
          </p:nvPr>
        </p:nvGraphicFramePr>
        <p:xfrm>
          <a:off x="1662113" y="6199188"/>
          <a:ext cx="28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6199188"/>
                        <a:ext cx="2857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6" name="AutoShape 18" descr="Pergamen"/>
          <p:cNvSpPr>
            <a:spLocks noChangeArrowheads="1"/>
          </p:cNvSpPr>
          <p:nvPr/>
        </p:nvSpPr>
        <p:spPr bwMode="auto">
          <a:xfrm>
            <a:off x="4800530" y="5723671"/>
            <a:ext cx="1036405" cy="830997"/>
          </a:xfrm>
          <a:prstGeom prst="wedgeRectCallout">
            <a:avLst>
              <a:gd name="adj1" fmla="val -87822"/>
              <a:gd name="adj2" fmla="val -2228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>
                <a:latin typeface="+mn-lt"/>
              </a:rPr>
              <a:t>Zlatá fólie</a:t>
            </a:r>
          </a:p>
        </p:txBody>
      </p:sp>
      <p:sp>
        <p:nvSpPr>
          <p:cNvPr id="145427" name="AutoShape 19" descr="Pergamen"/>
          <p:cNvSpPr>
            <a:spLocks noChangeArrowheads="1"/>
          </p:cNvSpPr>
          <p:nvPr/>
        </p:nvSpPr>
        <p:spPr bwMode="auto">
          <a:xfrm>
            <a:off x="7586663" y="4959350"/>
            <a:ext cx="1395412" cy="466725"/>
          </a:xfrm>
          <a:prstGeom prst="wedgeRectCallout">
            <a:avLst>
              <a:gd name="adj1" fmla="val -110750"/>
              <a:gd name="adj2" fmla="val -11700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+mn-lt"/>
              </a:rPr>
              <a:t>Stínítko</a:t>
            </a:r>
          </a:p>
        </p:txBody>
      </p:sp>
      <p:graphicFrame>
        <p:nvGraphicFramePr>
          <p:cNvPr id="1454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493970"/>
              </p:ext>
            </p:extLst>
          </p:nvPr>
        </p:nvGraphicFramePr>
        <p:xfrm>
          <a:off x="4841875" y="3338513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38513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9" name="AutoShape 21" descr="Pergamen"/>
          <p:cNvSpPr>
            <a:spLocks noChangeArrowheads="1"/>
          </p:cNvSpPr>
          <p:nvPr/>
        </p:nvSpPr>
        <p:spPr bwMode="auto">
          <a:xfrm>
            <a:off x="5984875" y="5723670"/>
            <a:ext cx="2997200" cy="830997"/>
          </a:xfrm>
          <a:prstGeom prst="wedgeRectCallout">
            <a:avLst>
              <a:gd name="adj1" fmla="val -72610"/>
              <a:gd name="adj2" fmla="val -31852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Očekávaný rozptyl maximálně 5 stupňů</a:t>
            </a:r>
          </a:p>
        </p:txBody>
      </p:sp>
      <p:pic>
        <p:nvPicPr>
          <p:cNvPr id="145430" name="Picture 22" descr="Částice al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438400"/>
            <a:ext cx="4111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31" name="AutoShape 23" descr="Pergamen"/>
          <p:cNvSpPr>
            <a:spLocks noChangeArrowheads="1"/>
          </p:cNvSpPr>
          <p:nvPr/>
        </p:nvSpPr>
        <p:spPr bwMode="auto">
          <a:xfrm>
            <a:off x="3109118" y="5723671"/>
            <a:ext cx="1484313" cy="831850"/>
          </a:xfrm>
          <a:prstGeom prst="wedgeRectCallout">
            <a:avLst>
              <a:gd name="adj1" fmla="val -1657"/>
              <a:gd name="adj2" fmla="val -35477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Skutečný rozptyl</a:t>
            </a:r>
          </a:p>
        </p:txBody>
      </p:sp>
      <p:sp>
        <p:nvSpPr>
          <p:cNvPr id="145432" name="Freeform 24"/>
          <p:cNvSpPr>
            <a:spLocks/>
          </p:cNvSpPr>
          <p:nvPr/>
        </p:nvSpPr>
        <p:spPr bwMode="auto">
          <a:xfrm>
            <a:off x="3851275" y="3113088"/>
            <a:ext cx="900113" cy="495300"/>
          </a:xfrm>
          <a:custGeom>
            <a:avLst/>
            <a:gdLst>
              <a:gd name="T0" fmla="*/ 0 w 620"/>
              <a:gd name="T1" fmla="*/ 64 h 315"/>
              <a:gd name="T2" fmla="*/ 100 w 620"/>
              <a:gd name="T3" fmla="*/ 15 h 315"/>
              <a:gd name="T4" fmla="*/ 206 w 620"/>
              <a:gd name="T5" fmla="*/ 6 h 315"/>
              <a:gd name="T6" fmla="*/ 312 w 620"/>
              <a:gd name="T7" fmla="*/ 6 h 315"/>
              <a:gd name="T8" fmla="*/ 410 w 620"/>
              <a:gd name="T9" fmla="*/ 42 h 315"/>
              <a:gd name="T10" fmla="*/ 507 w 620"/>
              <a:gd name="T11" fmla="*/ 121 h 315"/>
              <a:gd name="T12" fmla="*/ 604 w 620"/>
              <a:gd name="T13" fmla="*/ 276 h 315"/>
              <a:gd name="T14" fmla="*/ 604 w 620"/>
              <a:gd name="T15" fmla="*/ 31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0" h="315">
                <a:moveTo>
                  <a:pt x="0" y="64"/>
                </a:moveTo>
                <a:cubicBezTo>
                  <a:pt x="17" y="56"/>
                  <a:pt x="66" y="25"/>
                  <a:pt x="100" y="15"/>
                </a:cubicBezTo>
                <a:cubicBezTo>
                  <a:pt x="134" y="5"/>
                  <a:pt x="171" y="7"/>
                  <a:pt x="206" y="6"/>
                </a:cubicBezTo>
                <a:cubicBezTo>
                  <a:pt x="241" y="5"/>
                  <a:pt x="278" y="0"/>
                  <a:pt x="312" y="6"/>
                </a:cubicBezTo>
                <a:cubicBezTo>
                  <a:pt x="346" y="12"/>
                  <a:pt x="378" y="23"/>
                  <a:pt x="410" y="42"/>
                </a:cubicBezTo>
                <a:cubicBezTo>
                  <a:pt x="442" y="61"/>
                  <a:pt x="475" y="82"/>
                  <a:pt x="507" y="121"/>
                </a:cubicBezTo>
                <a:cubicBezTo>
                  <a:pt x="539" y="160"/>
                  <a:pt x="588" y="244"/>
                  <a:pt x="604" y="276"/>
                </a:cubicBezTo>
                <a:cubicBezTo>
                  <a:pt x="620" y="308"/>
                  <a:pt x="616" y="315"/>
                  <a:pt x="604" y="314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graphicFrame>
        <p:nvGraphicFramePr>
          <p:cNvPr id="1454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04049"/>
              </p:ext>
            </p:extLst>
          </p:nvPr>
        </p:nvGraphicFramePr>
        <p:xfrm>
          <a:off x="3897313" y="2663825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90440" progId="Equation.DSMT4">
                  <p:embed/>
                </p:oleObj>
              </mc:Choice>
              <mc:Fallback>
                <p:oleObj name="Equation" r:id="rId10" imgW="152280" imgH="1904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2663825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2411413" y="3249613"/>
            <a:ext cx="6746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 flipV="1">
            <a:off x="5202238" y="2528888"/>
            <a:ext cx="495300" cy="269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 flipH="1" flipV="1">
            <a:off x="3086100" y="2168525"/>
            <a:ext cx="404813" cy="315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31" grpId="0" animBg="1"/>
      <p:bldP spid="145432" grpId="0" animBg="1"/>
      <p:bldP spid="1454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Rutheford_apparatus"/>
          <p:cNvPicPr>
            <a:picLocks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584325"/>
            <a:ext cx="3468687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AutoShape 4" descr="Pergamen"/>
          <p:cNvSpPr>
            <a:spLocks noChangeArrowheads="1"/>
          </p:cNvSpPr>
          <p:nvPr/>
        </p:nvSpPr>
        <p:spPr bwMode="auto">
          <a:xfrm>
            <a:off x="206375" y="5724255"/>
            <a:ext cx="8731249" cy="923330"/>
          </a:xfrm>
          <a:prstGeom prst="wedgeRectCallout">
            <a:avLst>
              <a:gd name="adj1" fmla="val -10105"/>
              <a:gd name="adj2" fmla="val -31134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9.</a:t>
            </a:r>
            <a:r>
              <a:rPr lang="cs-CZ" altLang="cs-CZ" sz="1800" dirty="0">
                <a:latin typeface="+mn-lt"/>
              </a:rPr>
              <a:t> Otáčením desky </a:t>
            </a:r>
            <a:r>
              <a:rPr lang="cs-CZ" altLang="cs-CZ" sz="1800" i="1" dirty="0">
                <a:latin typeface="+mn-lt"/>
              </a:rPr>
              <a:t>A</a:t>
            </a:r>
            <a:r>
              <a:rPr lang="cs-CZ" altLang="cs-CZ" sz="1800" dirty="0">
                <a:latin typeface="+mn-lt"/>
              </a:rPr>
              <a:t> mohly být alfa částice rozptylované do různých směrů pozorovány na stínítku ze </a:t>
            </a:r>
            <a:r>
              <a:rPr lang="cs-CZ" altLang="cs-CZ" sz="1800" dirty="0" err="1">
                <a:latin typeface="+mn-lt"/>
              </a:rPr>
              <a:t>ZnS</a:t>
            </a:r>
            <a:r>
              <a:rPr lang="cs-CZ" altLang="cs-CZ" sz="1800" dirty="0">
                <a:latin typeface="+mn-lt"/>
              </a:rPr>
              <a:t>. Pozorování: od 5° do 150° na stříbrné a zlaté fólii. Byly provedeny dvě sady měření (od 15° do 150° a od 5° do 30°).</a:t>
            </a:r>
          </a:p>
        </p:txBody>
      </p:sp>
      <p:sp>
        <p:nvSpPr>
          <p:cNvPr id="99333" name="AutoShape 5" descr="Pergamen"/>
          <p:cNvSpPr>
            <a:spLocks noChangeArrowheads="1"/>
          </p:cNvSpPr>
          <p:nvPr/>
        </p:nvSpPr>
        <p:spPr bwMode="auto">
          <a:xfrm>
            <a:off x="5562600" y="563861"/>
            <a:ext cx="3419475" cy="923330"/>
          </a:xfrm>
          <a:prstGeom prst="wedgeRectCallout">
            <a:avLst>
              <a:gd name="adj1" fmla="val -56109"/>
              <a:gd name="adj2" fmla="val 13721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1.</a:t>
            </a:r>
            <a:r>
              <a:rPr lang="cs-CZ" altLang="cs-CZ" sz="1800" dirty="0">
                <a:latin typeface="+mn-lt"/>
              </a:rPr>
              <a:t> Aparatura se skládala ze silného kovového válcového hrnce </a:t>
            </a:r>
            <a:r>
              <a:rPr lang="cs-CZ" altLang="cs-CZ" sz="1800" i="1" dirty="0">
                <a:latin typeface="+mn-lt"/>
              </a:rPr>
              <a:t>B</a:t>
            </a:r>
            <a:r>
              <a:rPr lang="cs-CZ" altLang="cs-CZ" sz="1800" dirty="0">
                <a:latin typeface="+mn-lt"/>
              </a:rPr>
              <a:t>, …</a:t>
            </a:r>
          </a:p>
        </p:txBody>
      </p:sp>
      <p:sp>
        <p:nvSpPr>
          <p:cNvPr id="99334" name="AutoShape 6" descr="Pergamen"/>
          <p:cNvSpPr>
            <a:spLocks noChangeArrowheads="1"/>
          </p:cNvSpPr>
          <p:nvPr/>
        </p:nvSpPr>
        <p:spPr bwMode="auto">
          <a:xfrm>
            <a:off x="6597649" y="1718810"/>
            <a:ext cx="2366963" cy="650875"/>
          </a:xfrm>
          <a:prstGeom prst="wedgeRectCallout">
            <a:avLst>
              <a:gd name="adj1" fmla="val -116617"/>
              <a:gd name="adj2" fmla="val 10423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>
                <a:solidFill>
                  <a:srgbClr val="FF0000"/>
                </a:solidFill>
                <a:latin typeface="+mn-lt"/>
              </a:rPr>
              <a:t>2.</a:t>
            </a:r>
            <a:r>
              <a:rPr lang="cs-CZ" altLang="cs-CZ" sz="1800">
                <a:latin typeface="+mn-lt"/>
              </a:rPr>
              <a:t> … který obsahoval zdroj částic </a:t>
            </a:r>
            <a:r>
              <a:rPr lang="cs-CZ" altLang="cs-CZ" sz="1800" i="1">
                <a:latin typeface="+mn-lt"/>
              </a:rPr>
              <a:t>R</a:t>
            </a:r>
            <a:r>
              <a:rPr lang="cs-CZ" altLang="cs-CZ" sz="1800">
                <a:latin typeface="+mn-lt"/>
              </a:rPr>
              <a:t>, …</a:t>
            </a:r>
          </a:p>
        </p:txBody>
      </p:sp>
      <p:sp>
        <p:nvSpPr>
          <p:cNvPr id="99335" name="AutoShape 7" descr="Pergamen"/>
          <p:cNvSpPr>
            <a:spLocks noChangeArrowheads="1"/>
          </p:cNvSpPr>
          <p:nvPr/>
        </p:nvSpPr>
        <p:spPr bwMode="auto">
          <a:xfrm>
            <a:off x="2501770" y="563861"/>
            <a:ext cx="2881312" cy="369332"/>
          </a:xfrm>
          <a:prstGeom prst="wedgeRectCallout">
            <a:avLst>
              <a:gd name="adj1" fmla="val 17650"/>
              <a:gd name="adj2" fmla="val 35970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>
                <a:solidFill>
                  <a:srgbClr val="FF0000"/>
                </a:solidFill>
                <a:latin typeface="+mn-lt"/>
              </a:rPr>
              <a:t>3.</a:t>
            </a:r>
            <a:r>
              <a:rPr lang="cs-CZ" altLang="cs-CZ" sz="1800">
                <a:latin typeface="+mn-lt"/>
              </a:rPr>
              <a:t> …rozptylující fólii </a:t>
            </a:r>
            <a:r>
              <a:rPr lang="cs-CZ" altLang="cs-CZ" sz="1800" i="1">
                <a:latin typeface="+mn-lt"/>
              </a:rPr>
              <a:t>F</a:t>
            </a:r>
            <a:r>
              <a:rPr lang="cs-CZ" altLang="cs-CZ" sz="1800">
                <a:latin typeface="+mn-lt"/>
              </a:rPr>
              <a:t> …</a:t>
            </a:r>
          </a:p>
        </p:txBody>
      </p:sp>
      <p:sp>
        <p:nvSpPr>
          <p:cNvPr id="99336" name="AutoShape 8" descr="Pergamen"/>
          <p:cNvSpPr>
            <a:spLocks noChangeArrowheads="1"/>
          </p:cNvSpPr>
          <p:nvPr/>
        </p:nvSpPr>
        <p:spPr bwMode="auto">
          <a:xfrm>
            <a:off x="187212" y="561678"/>
            <a:ext cx="2160588" cy="925513"/>
          </a:xfrm>
          <a:prstGeom prst="wedgeRectCallout">
            <a:avLst>
              <a:gd name="adj1" fmla="val 131852"/>
              <a:gd name="adj2" fmla="val 1478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4.</a:t>
            </a:r>
            <a:r>
              <a:rPr lang="cs-CZ" altLang="cs-CZ" sz="1800" dirty="0">
                <a:latin typeface="+mn-lt"/>
              </a:rPr>
              <a:t> …a stínítko </a:t>
            </a:r>
            <a:r>
              <a:rPr lang="cs-CZ" altLang="cs-CZ" sz="1800" i="1" dirty="0">
                <a:latin typeface="+mn-lt"/>
              </a:rPr>
              <a:t>S</a:t>
            </a:r>
            <a:r>
              <a:rPr lang="cs-CZ" altLang="cs-CZ" sz="1800" dirty="0">
                <a:latin typeface="+mn-lt"/>
              </a:rPr>
              <a:t> ze </a:t>
            </a:r>
            <a:r>
              <a:rPr lang="cs-CZ" altLang="cs-CZ" sz="1800" dirty="0" err="1">
                <a:latin typeface="+mn-lt"/>
              </a:rPr>
              <a:t>ZnS</a:t>
            </a:r>
            <a:r>
              <a:rPr lang="cs-CZ" altLang="cs-CZ" sz="1800" dirty="0">
                <a:latin typeface="+mn-lt"/>
              </a:rPr>
              <a:t> připevněného k mikroskopu </a:t>
            </a:r>
            <a:r>
              <a:rPr lang="cs-CZ" altLang="cs-CZ" sz="1800" i="1" dirty="0">
                <a:latin typeface="+mn-lt"/>
              </a:rPr>
              <a:t>M</a:t>
            </a:r>
            <a:r>
              <a:rPr lang="cs-CZ" altLang="cs-CZ" sz="1800" dirty="0">
                <a:latin typeface="+mn-lt"/>
              </a:rPr>
              <a:t>.</a:t>
            </a:r>
          </a:p>
        </p:txBody>
      </p:sp>
      <p:sp>
        <p:nvSpPr>
          <p:cNvPr id="99337" name="AutoShape 9" descr="Pergamen"/>
          <p:cNvSpPr>
            <a:spLocks noChangeArrowheads="1"/>
          </p:cNvSpPr>
          <p:nvPr/>
        </p:nvSpPr>
        <p:spPr bwMode="auto">
          <a:xfrm>
            <a:off x="5781361" y="4021902"/>
            <a:ext cx="3151187" cy="1477328"/>
          </a:xfrm>
          <a:prstGeom prst="wedgeRectCallout">
            <a:avLst>
              <a:gd name="adj1" fmla="val -58313"/>
              <a:gd name="adj2" fmla="val -9949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6.</a:t>
            </a:r>
            <a:r>
              <a:rPr lang="cs-CZ" altLang="cs-CZ" sz="1800" dirty="0">
                <a:latin typeface="+mn-lt"/>
              </a:rPr>
              <a:t> Hrnec byl připevněn ke kruhové základové desce </a:t>
            </a:r>
            <a:r>
              <a:rPr lang="cs-CZ" altLang="cs-CZ" sz="1800" i="1" dirty="0">
                <a:latin typeface="+mn-lt"/>
              </a:rPr>
              <a:t>A</a:t>
            </a:r>
            <a:r>
              <a:rPr lang="cs-CZ" altLang="cs-CZ" sz="1800" dirty="0">
                <a:latin typeface="+mn-lt"/>
              </a:rPr>
              <a:t> se stupnicí, kterou se mohlo otáčet ve vzduchotěsném spoji </a:t>
            </a:r>
            <a:r>
              <a:rPr lang="cs-CZ" altLang="cs-CZ" sz="1800" i="1" dirty="0">
                <a:latin typeface="+mn-lt"/>
              </a:rPr>
              <a:t>C</a:t>
            </a:r>
            <a:r>
              <a:rPr lang="cs-CZ" altLang="cs-CZ" sz="1800" dirty="0">
                <a:latin typeface="+mn-lt"/>
              </a:rPr>
              <a:t>.</a:t>
            </a:r>
          </a:p>
        </p:txBody>
      </p:sp>
      <p:sp>
        <p:nvSpPr>
          <p:cNvPr id="99338" name="AutoShape 10" descr="Pergamen"/>
          <p:cNvSpPr>
            <a:spLocks noChangeArrowheads="1"/>
          </p:cNvSpPr>
          <p:nvPr/>
        </p:nvSpPr>
        <p:spPr bwMode="auto">
          <a:xfrm>
            <a:off x="206375" y="1679327"/>
            <a:ext cx="2520950" cy="1477328"/>
          </a:xfrm>
          <a:prstGeom prst="wedgeRectCallout">
            <a:avLst>
              <a:gd name="adj1" fmla="val 59444"/>
              <a:gd name="adj2" fmla="val 1494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7.</a:t>
            </a:r>
            <a:r>
              <a:rPr lang="cs-CZ" altLang="cs-CZ" sz="1800" dirty="0">
                <a:latin typeface="+mn-lt"/>
              </a:rPr>
              <a:t> Mikroskop a stínítko se otáčely s hrncem, zatímco rozptylující fólie a zdroj se nepohybovaly.</a:t>
            </a:r>
          </a:p>
        </p:txBody>
      </p:sp>
      <p:sp>
        <p:nvSpPr>
          <p:cNvPr id="99339" name="AutoShape 11" descr="Pergamen"/>
          <p:cNvSpPr>
            <a:spLocks noChangeArrowheads="1"/>
          </p:cNvSpPr>
          <p:nvPr/>
        </p:nvSpPr>
        <p:spPr bwMode="auto">
          <a:xfrm>
            <a:off x="206375" y="3295154"/>
            <a:ext cx="3060700" cy="923330"/>
          </a:xfrm>
          <a:prstGeom prst="wedgeRectCallout">
            <a:avLst>
              <a:gd name="adj1" fmla="val 88425"/>
              <a:gd name="adj2" fmla="val 807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>
                <a:solidFill>
                  <a:srgbClr val="FF0000"/>
                </a:solidFill>
                <a:latin typeface="+mn-lt"/>
              </a:rPr>
              <a:t>8.</a:t>
            </a:r>
            <a:r>
              <a:rPr lang="cs-CZ" altLang="cs-CZ" sz="1800">
                <a:latin typeface="+mn-lt"/>
              </a:rPr>
              <a:t> Hrnec byl uzavřen skleněnou deskou </a:t>
            </a:r>
            <a:r>
              <a:rPr lang="cs-CZ" altLang="cs-CZ" sz="1800" i="1">
                <a:latin typeface="+mn-lt"/>
              </a:rPr>
              <a:t>P</a:t>
            </a:r>
            <a:r>
              <a:rPr lang="cs-CZ" altLang="cs-CZ" sz="1800">
                <a:latin typeface="+mn-lt"/>
              </a:rPr>
              <a:t> a mohl být vyčerpán trubicí </a:t>
            </a:r>
            <a:r>
              <a:rPr lang="cs-CZ" altLang="cs-CZ" sz="1800" i="1">
                <a:latin typeface="+mn-lt"/>
              </a:rPr>
              <a:t>T</a:t>
            </a:r>
            <a:r>
              <a:rPr lang="cs-CZ" altLang="cs-CZ" sz="1800">
                <a:latin typeface="+mn-lt"/>
              </a:rPr>
              <a:t>.</a:t>
            </a:r>
          </a:p>
        </p:txBody>
      </p:sp>
      <p:sp>
        <p:nvSpPr>
          <p:cNvPr id="99340" name="AutoShape 12" descr="Pergamen"/>
          <p:cNvSpPr>
            <a:spLocks noChangeArrowheads="1"/>
          </p:cNvSpPr>
          <p:nvPr/>
        </p:nvSpPr>
        <p:spPr bwMode="auto">
          <a:xfrm>
            <a:off x="5967156" y="2573905"/>
            <a:ext cx="2997458" cy="1200329"/>
          </a:xfrm>
          <a:prstGeom prst="wedgeRectCallout">
            <a:avLst>
              <a:gd name="adj1" fmla="val -85912"/>
              <a:gd name="adj2" fmla="val -3264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cs-CZ" altLang="cs-CZ" sz="1800" dirty="0">
                <a:latin typeface="+mn-lt"/>
              </a:rPr>
              <a:t>Úzký svazek alfa částic z radonového zdroje </a:t>
            </a:r>
            <a:r>
              <a:rPr lang="cs-CZ" altLang="cs-CZ" sz="1800" i="1" dirty="0">
                <a:latin typeface="+mn-lt"/>
              </a:rPr>
              <a:t>R</a:t>
            </a:r>
            <a:r>
              <a:rPr lang="cs-CZ" altLang="cs-CZ" sz="1800" dirty="0">
                <a:latin typeface="+mn-lt"/>
              </a:rPr>
              <a:t> byl vymezen clonou </a:t>
            </a:r>
            <a:r>
              <a:rPr lang="cs-CZ" altLang="cs-CZ" sz="1800" i="1" dirty="0">
                <a:latin typeface="+mn-lt"/>
              </a:rPr>
              <a:t>D</a:t>
            </a:r>
            <a:r>
              <a:rPr lang="cs-CZ" altLang="cs-CZ" sz="1800" dirty="0">
                <a:latin typeface="+mn-lt"/>
              </a:rPr>
              <a:t> tak, aby dopadal kolmo na fólii </a:t>
            </a:r>
            <a:r>
              <a:rPr lang="cs-CZ" altLang="cs-CZ" sz="1800" i="1" dirty="0">
                <a:latin typeface="+mn-lt"/>
              </a:rPr>
              <a:t>F</a:t>
            </a:r>
            <a:r>
              <a:rPr lang="cs-CZ" altLang="cs-CZ" sz="1800" dirty="0">
                <a:latin typeface="+mn-lt"/>
              </a:rPr>
              <a:t>.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objev atomového jádra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  <p:bldP spid="99334" grpId="0" animBg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2368</Words>
  <Application>Microsoft Office PowerPoint</Application>
  <PresentationFormat>Předvádění na obrazovce (4:3)</PresentationFormat>
  <Paragraphs>281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Wingdings</vt:lpstr>
      <vt:lpstr>Výchozí návrh</vt:lpstr>
      <vt:lpstr>Equation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Rajda</dc:creator>
  <cp:lastModifiedBy>Reichl Jaroslav</cp:lastModifiedBy>
  <cp:revision>123</cp:revision>
  <dcterms:created xsi:type="dcterms:W3CDTF">2005-12-29T10:02:48Z</dcterms:created>
  <dcterms:modified xsi:type="dcterms:W3CDTF">2024-05-28T20:05:31Z</dcterms:modified>
</cp:coreProperties>
</file>